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330" r:id="rId3"/>
    <p:sldId id="331" r:id="rId4"/>
    <p:sldId id="333" r:id="rId5"/>
    <p:sldId id="334" r:id="rId6"/>
    <p:sldId id="549" r:id="rId7"/>
    <p:sldId id="376" r:id="rId8"/>
    <p:sldId id="351" r:id="rId9"/>
    <p:sldId id="377" r:id="rId10"/>
    <p:sldId id="378" r:id="rId11"/>
    <p:sldId id="387" r:id="rId12"/>
    <p:sldId id="353" r:id="rId13"/>
    <p:sldId id="354" r:id="rId14"/>
    <p:sldId id="355" r:id="rId15"/>
    <p:sldId id="367" r:id="rId16"/>
    <p:sldId id="366" r:id="rId17"/>
    <p:sldId id="368" r:id="rId18"/>
    <p:sldId id="369" r:id="rId19"/>
    <p:sldId id="559" r:id="rId20"/>
    <p:sldId id="550" r:id="rId21"/>
    <p:sldId id="390" r:id="rId22"/>
    <p:sldId id="391" r:id="rId23"/>
    <p:sldId id="392" r:id="rId24"/>
    <p:sldId id="395" r:id="rId25"/>
    <p:sldId id="398" r:id="rId26"/>
    <p:sldId id="399" r:id="rId27"/>
    <p:sldId id="401" r:id="rId28"/>
    <p:sldId id="402" r:id="rId29"/>
    <p:sldId id="403" r:id="rId30"/>
    <p:sldId id="406" r:id="rId31"/>
    <p:sldId id="407" r:id="rId32"/>
    <p:sldId id="411" r:id="rId33"/>
    <p:sldId id="412" r:id="rId34"/>
    <p:sldId id="552" r:id="rId35"/>
    <p:sldId id="553" r:id="rId36"/>
    <p:sldId id="535" r:id="rId37"/>
    <p:sldId id="259" r:id="rId38"/>
    <p:sldId id="260" r:id="rId39"/>
    <p:sldId id="280" r:id="rId40"/>
    <p:sldId id="282" r:id="rId41"/>
    <p:sldId id="430" r:id="rId42"/>
    <p:sldId id="297" r:id="rId43"/>
    <p:sldId id="312" r:id="rId44"/>
    <p:sldId id="300" r:id="rId45"/>
    <p:sldId id="301" r:id="rId46"/>
    <p:sldId id="302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7" r:id="rId55"/>
    <p:sldId id="460" r:id="rId56"/>
    <p:sldId id="558" r:id="rId57"/>
    <p:sldId id="551" r:id="rId58"/>
    <p:sldId id="555" r:id="rId59"/>
    <p:sldId id="560" r:id="rId60"/>
    <p:sldId id="556" r:id="rId6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9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140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63F32-7DA3-4013-BE26-9191402E55C8}" type="datetimeFigureOut">
              <a:rPr lang="en-IL" smtClean="0"/>
              <a:t>3/27/25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8866D-0BA4-4B03-8FA8-A96EE1FB39D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115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623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261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659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1617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573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58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8640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59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535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60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3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984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546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60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248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66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5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072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8866D-0BA4-4B03-8FA8-A96EE1FB39D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110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53BB-FAA3-46ED-8326-AD7EE26F7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615E8-3C95-4096-8039-02C1046EA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E2517-A02E-4027-BA2C-117CE14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AA468-2ED4-134C-AF31-B97538E6F09B}" type="datetime8">
              <a:rPr lang="en-US" smtClean="0"/>
              <a:t>3/27/25 2:53 PM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C8B8-C77F-4E96-831A-FC160B4A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7471-5067-4CA0-9D60-D86D047E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B62643F8-DFCD-4B5F-9519-933435FA18FB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20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D421-C27E-4305-9BA4-ABDBC270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9482A-BFEA-4A85-973C-0414EA508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E6C9-3B2C-4E59-B407-9DEAA519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CAD-2EB2-7F46-8881-F76BC98812A6}" type="datetime8">
              <a:rPr lang="en-US" smtClean="0"/>
              <a:t>3/27/25 2:53 PM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3FA1-84D5-4374-B090-8EED7F0EE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7D06-0BF6-4041-954F-C1D4B14F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621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0116A-EF9A-40BC-BE26-84DF8D33F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B09AB-DE01-41A1-8BED-34FC1B482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0832B-4F28-4DE3-AF6D-37975A09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A91E-D7F2-9645-BEA4-67532C907150}" type="datetime8">
              <a:rPr lang="en-US" smtClean="0"/>
              <a:t>3/27/25 2:53 PM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4A4-73D9-4140-BB4B-47A62F8C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DA01-1032-4191-848B-F8A71F65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411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B88E-F9DC-9042-97DE-6E5F2117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A406-E84C-5042-8848-C222C137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E936-2038-4D4C-B390-850FBD5A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7F7890-9267-954F-A28D-F3F7DF32EAEB}" type="datetime8">
              <a:rPr lang="en-US" altLang="en-IL" smtClean="0"/>
              <a:t>3/27/25 2:53 PM</a:t>
            </a:fld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A92E-09D5-C744-BAD3-50744A75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IL"/>
              <a:t>Or Peretz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0B443-C64B-F446-8CCF-10252675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7A7FE-274D-A944-A2E4-9A25F4F8D62D}" type="slidenum">
              <a:rPr lang="en-US" altLang="en-IL"/>
              <a:pPr/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51782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7D3F8-87F0-4DF5-8F98-66DFD99EE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3474"/>
            <a:ext cx="10515600" cy="559348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DE1D59-793A-43B8-B383-259A90AD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5C6FE85-D361-F340-BF65-0A310F5F451F}" type="datetime8">
              <a:rPr lang="en-US" smtClean="0"/>
              <a:t>3/27/25 2:53 PM</a:t>
            </a:fld>
            <a:endParaRPr lang="en-IL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A69F713-2159-4167-B614-5042E8DE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F40A595-FC21-4942-AC1C-EC8D0EE8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C9D69B18-316A-457F-86C2-CFE4F951EE27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957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DB71-F16A-411E-A1F0-229842FF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EC0A3-903B-4C81-96AA-FA5FE787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F274-0FDC-4FF1-AD1D-E33CBC0B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A09F-4F13-3940-9330-774262560F0C}" type="datetime8">
              <a:rPr lang="en-US" smtClean="0"/>
              <a:t>3/27/25 2:53 PM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17186-B90F-456C-A210-0CD662FC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F8B6-F957-4C26-89F8-62EE0895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78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CB62-2976-4F72-B0D1-D7D5CC8D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0335-BA28-442F-B929-834D11AFB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D0261-93E1-42EC-B45C-7A9C69E6D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1B8B7-4BAF-485E-8E14-0A3937A2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9FAE6-5C64-224D-8FD1-EBEA7E24BFD7}" type="datetime8">
              <a:rPr lang="en-US" smtClean="0"/>
              <a:t>3/27/25 2:53 PM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01D7-C282-4291-A047-A469118D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3ACF7-1919-4005-8D18-C065FE37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828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5D40-5A05-454B-BF8D-2ADD2262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DEE7E-1856-4D6C-95E1-B25F3B5C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7349D-B192-40B0-A682-C3914DCE5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6D532-BD26-45AE-91E7-2BCEE71DE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9C4E2-6DDF-4BCE-9E96-2FEA03A91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1B11A-C4F8-4F85-A0D5-34A703DD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8950D-7D24-4146-B794-9F0E93856C7A}" type="datetime8">
              <a:rPr lang="en-US" smtClean="0"/>
              <a:t>3/27/25 2:53 PM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8E969-DC51-428E-A40E-10E2378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4C0B3-7D21-431B-8C06-6364026C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00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F8A9-2FB1-463C-A055-7D8DEF6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34B02-6F21-4BD3-9253-024380CF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4787-1EEE-2B40-912B-125D90697066}" type="datetime8">
              <a:rPr lang="en-US" smtClean="0"/>
              <a:t>3/27/25 2:53 PM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09D8-60DE-4EAE-9FA4-4743AF1B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833B9-F0EF-4F2D-B1F5-59A0518A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70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94F9A-B863-4CA1-A3D9-2612454C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73F3-B237-D043-8B55-336531D25FB1}" type="datetime8">
              <a:rPr lang="en-US" smtClean="0"/>
              <a:t>3/27/25 2:53 PM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56BA7-0F82-4B54-82BF-04EC0B08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A46C4-110C-4F16-A55B-2CA103D5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041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F8D4-37EB-4208-8EBF-A36DA15D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644F-4231-4135-985A-E35BB7DF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C084D-8409-4F23-A4F3-946B11E92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D6E5-0ADE-47F1-BF75-064C0FC0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BD75-BF14-7B48-950F-352B4C0DC9ED}" type="datetime8">
              <a:rPr lang="en-US" smtClean="0"/>
              <a:t>3/27/25 2:53 PM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95BE5-8107-4C77-A0C7-3205280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29687-8674-4B44-BCA8-CA55A7F6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551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DB8B-F360-41C1-9E59-41BC175C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9284B-956D-4A04-AA87-11920CE3A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A7EC3-09A8-4251-B03C-6044FAB1E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06FFE-DADD-4559-BD8F-E4090E85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CAB5-9EEA-4943-8D2D-363CECD7F0F7}" type="datetime8">
              <a:rPr lang="en-US" smtClean="0"/>
              <a:t>3/27/25 2:53 PM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A7321-97EB-4815-A837-E4FF2736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3595F-1D61-441A-9A46-FC01E160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919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5FF43-15EB-48BF-9377-EC78CBDC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A9A9A-96AC-434D-8596-80E771997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7151C-500A-4CAF-8B1B-C429EEE2C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01F0D-0A39-904C-8AC6-FF8BE8E055A3}" type="datetime8">
              <a:rPr lang="en-US" smtClean="0"/>
              <a:t>3/27/25 2:53 PM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36C9-3550-4463-A834-A8233EB9F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0A5C-A380-420D-86FA-95B4F828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43F8-DFCD-4B5F-9519-933435FA18F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44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07A-A6B2-4AA3-9FB3-FF93725B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6" y="1202003"/>
            <a:ext cx="11768667" cy="2602970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sz="7200" u="sng">
                <a:cs typeface="+mn-cs"/>
              </a:rPr>
              <a:t>Data </a:t>
            </a:r>
            <a:r>
              <a:rPr lang="en-IL" sz="7200" u="sng" dirty="0">
                <a:cs typeface="+mn-cs"/>
              </a:rPr>
              <a:t>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4BFDD-2D28-4F88-A89F-35EB6574C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04973"/>
            <a:ext cx="9144000" cy="1655762"/>
          </a:xfrm>
        </p:spPr>
        <p:txBody>
          <a:bodyPr>
            <a:normAutofit/>
          </a:bodyPr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3600" dirty="0"/>
              <a:t>Introduction</a:t>
            </a:r>
            <a:endParaRPr lang="en-I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810-8880-4D05-860C-4E520C91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135C-5A11-DB47-A5FC-BE38DE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0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3V's of Big Data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Velocity:</a:t>
            </a:r>
            <a:r>
              <a:rPr lang="en-US" sz="2400" dirty="0"/>
              <a:t> The data is increasing at a very fast rate. </a:t>
            </a:r>
            <a:br>
              <a:rPr lang="en-US" sz="2400" dirty="0"/>
            </a:br>
            <a:r>
              <a:rPr lang="en-US" sz="2400" dirty="0"/>
              <a:t>It is estimated that the volume of data will double in every 2 years.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Variety:</a:t>
            </a:r>
            <a:r>
              <a:rPr lang="en-US" sz="2400" dirty="0"/>
              <a:t>  Data is structured as well as unstructured.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structured – predefined schema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 unstructured – each document has different properties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Volume:</a:t>
            </a:r>
            <a:r>
              <a:rPr lang="en-US" sz="2400" dirty="0"/>
              <a:t> The amount of data which we deal with is of very large size of </a:t>
            </a:r>
            <a:r>
              <a:rPr lang="en-US" sz="2400" b="1" dirty="0"/>
              <a:t>Peta</a:t>
            </a:r>
            <a:r>
              <a:rPr lang="en-US" sz="2400" dirty="0"/>
              <a:t> bytes.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(1 Peta = 1024 TB)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10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92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Handling Big Data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Excel 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Pandas </a:t>
            </a:r>
            <a:r>
              <a:rPr lang="en-US" sz="3000" dirty="0"/>
              <a:t>– Lecture 3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Hadoop </a:t>
            </a:r>
            <a:r>
              <a:rPr lang="en-US" sz="3000" dirty="0"/>
              <a:t>– Lectures 4,5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Spark </a:t>
            </a:r>
            <a:r>
              <a:rPr lang="en-US" sz="3000" dirty="0"/>
              <a:t>– Lectures 6,7</a:t>
            </a:r>
          </a:p>
          <a:p>
            <a:pPr>
              <a:lnSpc>
                <a:spcPct val="150000"/>
              </a:lnSpc>
            </a:pPr>
            <a:r>
              <a:rPr lang="en-US" sz="3000" b="1" dirty="0"/>
              <a:t>Streaming</a:t>
            </a:r>
            <a:r>
              <a:rPr lang="en-US" sz="3000" dirty="0"/>
              <a:t> – Lectures 10,11</a:t>
            </a:r>
          </a:p>
          <a:p>
            <a:pPr>
              <a:lnSpc>
                <a:spcPct val="150000"/>
              </a:lnSpc>
            </a:pPr>
            <a:endParaRPr lang="en-US" sz="3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11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C19421-989E-2342-BA83-498F088F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49" y="1329467"/>
            <a:ext cx="5948251" cy="40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8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Computing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Represents both the cloud &amp; the provided services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Why call it “cloud computing”?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Some say because the computing happens out there "in the clouds”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Wikipedia: "the term derives from the fact that most technology diagrams depict the Internet or IP availability by using a drawing of a cloud."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54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Computing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9F70C-3D25-EC42-AB80-808EDBFF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982133"/>
            <a:ext cx="9482144" cy="5194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4AF9D-EFBE-8743-B77D-C83697BFE6F2}"/>
              </a:ext>
            </a:extLst>
          </p:cNvPr>
          <p:cNvSpPr/>
          <p:nvPr/>
        </p:nvSpPr>
        <p:spPr>
          <a:xfrm>
            <a:off x="4241800" y="4072467"/>
            <a:ext cx="4368800" cy="2353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4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Computing Services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S</a:t>
            </a:r>
            <a:r>
              <a:rPr lang="en-US" sz="2400" dirty="0"/>
              <a:t>oftware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(SaaS) – applications though the browser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P</a:t>
            </a:r>
            <a:r>
              <a:rPr lang="en-US" sz="2400" dirty="0"/>
              <a:t>latform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(PaaS) - Delivery of a computing platform for custom software development as a service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b="1" dirty="0"/>
              <a:t>I</a:t>
            </a:r>
            <a:r>
              <a:rPr lang="en-US" sz="2400" dirty="0"/>
              <a:t>nfrastructure </a:t>
            </a:r>
            <a:r>
              <a:rPr lang="en-US" sz="2400" b="1" dirty="0"/>
              <a:t>a</a:t>
            </a:r>
            <a:r>
              <a:rPr lang="en-US" sz="2400" dirty="0"/>
              <a:t>s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dirty="0"/>
              <a:t>S</a:t>
            </a:r>
            <a:r>
              <a:rPr lang="en-US" sz="2400" dirty="0"/>
              <a:t>ervice (IaaS) - Deliver of computer infrastructure as a service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And more ..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4098" name="Picture 2" descr="SaaS, IaaS, PaaS? Tell me your cloud computing flavor and I&amp;#39;ll tell you who  you">
            <a:extLst>
              <a:ext uri="{FF2B5EF4-FFF2-40B4-BE49-F238E27FC236}">
                <a16:creationId xmlns:a16="http://schemas.microsoft.com/office/drawing/2014/main" id="{A5E43A31-7241-0447-8757-63623C30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89" y="3640391"/>
            <a:ext cx="3616878" cy="27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4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Data Scientist vs. Data Engineer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With an incredible </a:t>
            </a:r>
            <a:r>
              <a:rPr lang="en-US" sz="2400" dirty="0">
                <a:solidFill>
                  <a:srgbClr val="FF0000"/>
                </a:solidFill>
              </a:rPr>
              <a:t>2.5 quintillion </a:t>
            </a:r>
            <a:r>
              <a:rPr lang="en-US" sz="2400" dirty="0"/>
              <a:t>bytes of data generated </a:t>
            </a:r>
            <a:r>
              <a:rPr lang="en-US" sz="2400" u="sng" dirty="0"/>
              <a:t>daily</a:t>
            </a:r>
            <a:r>
              <a:rPr lang="en-US" sz="2400" dirty="0"/>
              <a:t>, 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data scientists </a:t>
            </a:r>
            <a:r>
              <a:rPr lang="en-US" sz="2400" dirty="0"/>
              <a:t>are busier than ever: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Provides methods to make use of this data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getting data for analysis to produce meaningful and useful insights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b="1" dirty="0"/>
              <a:t>Data Science Moto: “The more information we have, the more we can do with it”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492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Data Scientist vs. Data Engineer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 </a:t>
            </a:r>
            <a:r>
              <a:rPr lang="en-US" sz="2200" b="1" dirty="0"/>
              <a:t>data engineer</a:t>
            </a:r>
            <a:r>
              <a:rPr lang="en-US" sz="2200" dirty="0"/>
              <a:t> is an engineering role within a data science team or any data related project that requires creating and managing technological infrastructure of a data platform.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6386" name="Picture 2" descr="What Is Data Engineering? Responsibilities &amp;amp; Tools | Subsurface">
            <a:extLst>
              <a:ext uri="{FF2B5EF4-FFF2-40B4-BE49-F238E27FC236}">
                <a16:creationId xmlns:a16="http://schemas.microsoft.com/office/drawing/2014/main" id="{92333FC5-41F0-E440-87C2-4A1A639E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68" y="2233084"/>
            <a:ext cx="5071533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6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Data Engineer Responsibilities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- Architecture design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dirty="0"/>
              <a:t>data engineering entails designing the architecture of a data platform.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- Development of data related instances</a:t>
            </a:r>
            <a:r>
              <a:rPr lang="en-US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customize and manage integration tools, databases, warehouses, and analytical systems.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- Data pipeline maintenance/testing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dirty="0"/>
              <a:t>test the reliability and performance of each part of a system (or they can cooperate with the testing team).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17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69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Data Engineer Responsibilities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- </a:t>
            </a:r>
            <a:r>
              <a:rPr lang="en-US" sz="2200" b="1" dirty="0"/>
              <a:t>Machine learning algorithm deployment</a:t>
            </a:r>
            <a:r>
              <a:rPr lang="en-US" sz="22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Machine learning models are designed by data scientists, data engineers are responsible for deploying those into production environments. 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- Manage data and meta-data</a:t>
            </a: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 data engineer is managing the data stored and structuring it properly via database management systems (DBMS).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- Track pipeline stability</a:t>
            </a: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Monitoring the overall performance and stability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18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15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Cloud Approaches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Deterministic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	- </a:t>
            </a:r>
            <a:r>
              <a:rPr lang="en-US" sz="2400" dirty="0"/>
              <a:t>Analysis of the entire database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- Advanced techniques for minimize the complexity time (lectures 2-9)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Stochastic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Streaming data analysis, sampling and estimations (lectures 10-12)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19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85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5458-3AC0-4977-A476-AD5A91A7871F}"/>
              </a:ext>
            </a:extLst>
          </p:cNvPr>
          <p:cNvSpPr txBox="1"/>
          <p:nvPr/>
        </p:nvSpPr>
        <p:spPr>
          <a:xfrm>
            <a:off x="838200" y="371187"/>
            <a:ext cx="10746850" cy="5985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6" y="371188"/>
            <a:ext cx="10430933" cy="5805776"/>
          </a:xfrm>
        </p:spPr>
        <p:txBody>
          <a:bodyPr>
            <a:norm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Logistics: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2 weekly hours 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Assignments – 20% of the final grade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Final Exam – 80%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Weekly reception hour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 err="1"/>
              <a:t>or.perets@shenkar.ac.il</a:t>
            </a:r>
            <a:endParaRPr lang="en-US" dirty="0"/>
          </a:p>
          <a:p>
            <a:pPr algn="l" defTabSz="914400" eaLnBrk="1" latinLnBrk="0" hangingPunct="1">
              <a:lnSpc>
                <a:spcPct val="150000"/>
              </a:lnSpc>
              <a:spcBef>
                <a:spcPts val="1000"/>
              </a:spcBef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86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07A-A6B2-4AA3-9FB3-FF93725B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6" y="1202003"/>
            <a:ext cx="11768667" cy="260297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5400" u="sng" dirty="0">
                <a:cs typeface="+mn-cs"/>
              </a:rPr>
              <a:t>Recap – Algorithms</a:t>
            </a:r>
            <a:endParaRPr lang="en-IL" sz="5400" u="sng" dirty="0"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810-8880-4D05-860C-4E520C91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135C-5A11-DB47-A5FC-BE38DE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Algorithm</a:t>
            </a:r>
          </a:p>
          <a:p>
            <a:pPr>
              <a:lnSpc>
                <a:spcPct val="150000"/>
              </a:lnSpc>
            </a:pPr>
            <a:r>
              <a:rPr lang="en-US" altLang="en-IL" sz="2400" b="1" u="sng" dirty="0">
                <a:cs typeface="Times New Roman" panose="02020603050405020304" pitchFamily="18" charset="0"/>
              </a:rPr>
              <a:t>Definition</a:t>
            </a:r>
            <a:r>
              <a:rPr lang="en-US" altLang="en-IL" sz="2400" dirty="0">
                <a:cs typeface="Times New Roman" panose="02020603050405020304" pitchFamily="18" charset="0"/>
              </a:rPr>
              <a:t>: A </a:t>
            </a:r>
            <a:r>
              <a:rPr lang="en-US" altLang="en-IL" sz="2400" u="sng" dirty="0">
                <a:cs typeface="Times New Roman" panose="02020603050405020304" pitchFamily="18" charset="0"/>
              </a:rPr>
              <a:t>finite</a:t>
            </a:r>
            <a:r>
              <a:rPr lang="en-US" altLang="en-IL" sz="2400" dirty="0">
                <a:cs typeface="Times New Roman" panose="02020603050405020304" pitchFamily="18" charset="0"/>
              </a:rPr>
              <a:t> set of statements that </a:t>
            </a:r>
            <a:r>
              <a:rPr lang="en-US" altLang="en-IL" sz="2400" u="sng" dirty="0">
                <a:cs typeface="Times New Roman" panose="02020603050405020304" pitchFamily="18" charset="0"/>
              </a:rPr>
              <a:t>guarantees</a:t>
            </a:r>
            <a:r>
              <a:rPr lang="en-US" altLang="en-IL" sz="2400" dirty="0">
                <a:cs typeface="Times New Roman" panose="02020603050405020304" pitchFamily="18" charset="0"/>
              </a:rPr>
              <a:t> a solution in finite interval of time.</a:t>
            </a:r>
          </a:p>
          <a:p>
            <a:pPr>
              <a:lnSpc>
                <a:spcPct val="150000"/>
              </a:lnSpc>
            </a:pPr>
            <a:r>
              <a:rPr lang="en-US" altLang="en-IL" sz="2400" dirty="0">
                <a:cs typeface="Times New Roman" panose="02020603050405020304" pitchFamily="18" charset="0"/>
              </a:rPr>
              <a:t>For example, instructions for coffee: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IL" sz="2400" dirty="0">
                <a:cs typeface="Times New Roman" panose="02020603050405020304" pitchFamily="18" charset="0"/>
              </a:rPr>
              <a:t>Take a glass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IL" sz="2400" dirty="0">
                <a:cs typeface="Times New Roman" panose="02020603050405020304" pitchFamily="18" charset="0"/>
              </a:rPr>
              <a:t>Add coffee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IL" sz="2400" dirty="0">
                <a:cs typeface="Times New Roman" panose="02020603050405020304" pitchFamily="18" charset="0"/>
              </a:rPr>
              <a:t>Add hot-water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IL" sz="2400" dirty="0">
                <a:cs typeface="Times New Roman" panose="02020603050405020304" pitchFamily="18" charset="0"/>
              </a:rPr>
              <a:t>Add sugar, if you want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IL" sz="2400" dirty="0">
                <a:cs typeface="Times New Roman" panose="02020603050405020304" pitchFamily="18" charset="0"/>
              </a:rPr>
              <a:t>Enjoy </a:t>
            </a:r>
            <a:r>
              <a:rPr lang="en-US" altLang="en-IL" sz="2400" dirty="0"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altLang="en-IL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21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8" name="Picture 4" descr="Free Coffee Cup Transparent Background, Download Free Coffee Cup Transparent  Background png images, Free ClipArts on Clipart Library">
            <a:extLst>
              <a:ext uri="{FF2B5EF4-FFF2-40B4-BE49-F238E27FC236}">
                <a16:creationId xmlns:a16="http://schemas.microsoft.com/office/drawing/2014/main" id="{30F8D40F-45FE-7547-B85A-C5E7FBEB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58" y="2579859"/>
            <a:ext cx="2055283" cy="220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9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Algorithm</a:t>
            </a:r>
          </a:p>
          <a:p>
            <a:pPr>
              <a:lnSpc>
                <a:spcPct val="150000"/>
              </a:lnSpc>
            </a:pPr>
            <a:r>
              <a:rPr lang="en-US" altLang="en-IL" sz="2400" b="1" u="sng" dirty="0">
                <a:cs typeface="Times New Roman" panose="02020603050405020304" pitchFamily="18" charset="0"/>
              </a:rPr>
              <a:t>Definition</a:t>
            </a:r>
            <a:r>
              <a:rPr lang="en-US" altLang="en-IL" sz="2400" dirty="0">
                <a:cs typeface="Times New Roman" panose="02020603050405020304" pitchFamily="18" charset="0"/>
              </a:rPr>
              <a:t>: A </a:t>
            </a:r>
            <a:r>
              <a:rPr lang="en-US" altLang="en-IL" sz="2400" u="sng" dirty="0">
                <a:cs typeface="Times New Roman" panose="02020603050405020304" pitchFamily="18" charset="0"/>
              </a:rPr>
              <a:t>finite</a:t>
            </a:r>
            <a:r>
              <a:rPr lang="en-US" altLang="en-IL" sz="2400" dirty="0">
                <a:cs typeface="Times New Roman" panose="02020603050405020304" pitchFamily="18" charset="0"/>
              </a:rPr>
              <a:t> set of statements that </a:t>
            </a:r>
            <a:r>
              <a:rPr lang="en-US" altLang="en-IL" sz="2400" u="sng" dirty="0">
                <a:cs typeface="Times New Roman" panose="02020603050405020304" pitchFamily="18" charset="0"/>
              </a:rPr>
              <a:t>guarantees</a:t>
            </a:r>
            <a:r>
              <a:rPr lang="en-US" altLang="en-IL" sz="2400" dirty="0">
                <a:cs typeface="Times New Roman" panose="02020603050405020304" pitchFamily="18" charset="0"/>
              </a:rPr>
              <a:t> a solution in finite interval of time.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Out goal is to find algorithm / solution to a given problem that </a:t>
            </a:r>
            <a:r>
              <a:rPr lang="en-US" altLang="en-IL" sz="2400" dirty="0">
                <a:cs typeface="Times New Roman" panose="02020603050405020304" pitchFamily="18" charset="0"/>
              </a:rPr>
              <a:t>guarantees an optimal solution (not just simple solution).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What is a “good” algorithm?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cs typeface="Times New Roman" panose="02020603050405020304" pitchFamily="18" charset="0"/>
              </a:rPr>
              <a:t>Run in less time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cs typeface="Times New Roman" panose="02020603050405020304" pitchFamily="18" charset="0"/>
              </a:rPr>
              <a:t>Consume less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37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Running Time of an Algorithm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en-IL" sz="2200" dirty="0">
                <a:cs typeface="Times New Roman" panose="02020603050405020304" pitchFamily="18" charset="0"/>
              </a:rPr>
              <a:t>Depends upon - input size, nature of input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en-IL" sz="2200" dirty="0">
                <a:cs typeface="Times New Roman" panose="02020603050405020304" pitchFamily="18" charset="0"/>
              </a:rPr>
              <a:t>Generally, time grows with size of input, so running time of an algorithm is usually measured as function of input size.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en-IL" sz="2200" dirty="0">
                <a:cs typeface="Times New Roman" panose="02020603050405020304" pitchFamily="18" charset="0"/>
              </a:rPr>
              <a:t>Running time is measured in terms of number of steps/primitive operations performed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en-IL" sz="2200" dirty="0">
                <a:cs typeface="Times New Roman" panose="02020603050405020304" pitchFamily="18" charset="0"/>
              </a:rPr>
              <a:t>Independent from machine, OS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527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Asymptotic Notation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Most of the times, we do not need the exact number of operations. We can express the number of operations by: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– upper bound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– tight bound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– lower bound 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is the upper bound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795C49-3FC5-3B40-A382-A7A91E0A8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34" y="2396982"/>
            <a:ext cx="3661833" cy="245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Comparing Complexity Functions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graphicFrame>
        <p:nvGraphicFramePr>
          <p:cNvPr id="6" name="Group 46">
            <a:extLst>
              <a:ext uri="{FF2B5EF4-FFF2-40B4-BE49-F238E27FC236}">
                <a16:creationId xmlns:a16="http://schemas.microsoft.com/office/drawing/2014/main" id="{107BD555-C70E-B640-AF7E-1FB8F3AA9555}"/>
              </a:ext>
            </a:extLst>
          </p:cNvPr>
          <p:cNvGraphicFramePr>
            <a:graphicFrameLocks noGrp="1"/>
          </p:cNvGraphicFramePr>
          <p:nvPr/>
        </p:nvGraphicFramePr>
        <p:xfrm>
          <a:off x="1071033" y="1337731"/>
          <a:ext cx="9609667" cy="4114802"/>
        </p:xfrm>
        <a:graphic>
          <a:graphicData uri="http://schemas.openxmlformats.org/drawingml/2006/table">
            <a:tbl>
              <a:tblPr/>
              <a:tblGrid>
                <a:gridCol w="144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7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83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f(</a:t>
                      </a:r>
                      <a:r>
                        <a:rPr kumimoji="0" lang="en-US" altLang="en-IL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I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642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 run time is fixed, and does not depend upon n. 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592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log 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Logarithmic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 when </a:t>
                      </a:r>
                      <a:r>
                        <a:rPr kumimoji="0" lang="en-US" altLang="en-IL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increases, so does run time, but much slower.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44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Linear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 run time varies directly with</a:t>
                      </a:r>
                      <a:r>
                        <a:rPr kumimoji="0" lang="en-US" altLang="en-IL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n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. 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642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 log 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When </a:t>
                      </a:r>
                      <a:r>
                        <a:rPr kumimoji="0" lang="en-US" altLang="en-IL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doubles, run time slightly more than doubles. 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164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IL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Quadratic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when </a:t>
                      </a:r>
                      <a:r>
                        <a:rPr kumimoji="0" lang="en-US" altLang="en-IL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doubles, runtime increases fourfold. 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444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IL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Cubic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when n doubles, runtime increases eightfold. 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106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IL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19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E0752F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FEC3AE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CAE9"/>
                        </a:buClr>
                        <a:buSzPct val="68000"/>
                        <a:buFont typeface="Wingdings 2" pitchFamily="2" charset="2"/>
                        <a:defRPr sz="140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IL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Exponential</a:t>
                      </a:r>
                      <a:r>
                        <a:rPr kumimoji="0" lang="en-US" altLang="en-I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when n doubles, run time squares.  </a:t>
                      </a:r>
                      <a:endParaRPr kumimoji="0" lang="en-US" altLang="en-IL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9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Comparing Complexity Functions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34132-298D-674D-A822-6C55DB9C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6" y="1694245"/>
            <a:ext cx="9067801" cy="34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311210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Recursion</a:t>
            </a:r>
          </a:p>
          <a:p>
            <a:pPr>
              <a:lnSpc>
                <a:spcPct val="150000"/>
              </a:lnSpc>
            </a:pPr>
            <a:r>
              <a:rPr lang="en-US" altLang="en-IL" sz="2400" dirty="0">
                <a:cs typeface="Times New Roman" panose="02020603050405020304" pitchFamily="18" charset="0"/>
              </a:rPr>
              <a:t>Sometimes, the best way to solve a problem is by solving a </a:t>
            </a:r>
            <a:r>
              <a:rPr lang="en-US" altLang="en-IL" sz="2400" u="sng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</a:rPr>
              <a:t>smaller version</a:t>
            </a:r>
            <a:r>
              <a:rPr lang="en-US" altLang="en-IL" sz="2400" dirty="0">
                <a:cs typeface="Times New Roman" panose="02020603050405020304" pitchFamily="18" charset="0"/>
              </a:rPr>
              <a:t> of the exact same problem first.</a:t>
            </a:r>
          </a:p>
          <a:p>
            <a:pPr>
              <a:lnSpc>
                <a:spcPct val="150000"/>
              </a:lnSpc>
            </a:pPr>
            <a:r>
              <a:rPr lang="en-US" altLang="en-IL" sz="2400" b="1" dirty="0">
                <a:cs typeface="Times New Roman" panose="02020603050405020304" pitchFamily="18" charset="0"/>
              </a:rPr>
              <a:t>Recursion</a:t>
            </a:r>
            <a:r>
              <a:rPr lang="en-US" altLang="en-IL" sz="2400" dirty="0">
                <a:cs typeface="Times New Roman" panose="02020603050405020304" pitchFamily="18" charset="0"/>
              </a:rPr>
              <a:t> is such a technique that solves a problem by solving a smaller problems of the same type.</a:t>
            </a:r>
            <a:endParaRPr lang="en-US" altLang="en-IL" sz="2400" dirty="0"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27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7890" name="Picture 2" descr="AlgoDaily - Recursion">
            <a:extLst>
              <a:ext uri="{FF2B5EF4-FFF2-40B4-BE49-F238E27FC236}">
                <a16:creationId xmlns:a16="http://schemas.microsoft.com/office/drawing/2014/main" id="{972990A9-BAD7-3446-93D0-B9F0CB39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09" y="3429000"/>
            <a:ext cx="3332581" cy="26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Recursion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For example, the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factorial</a:t>
                </a:r>
                <a:r>
                  <a:rPr lang="en-US" sz="2400" dirty="0">
                    <a:cs typeface="Times New Roman" panose="02020603050405020304" pitchFamily="18" charset="0"/>
                  </a:rPr>
                  <a:t> problem.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!=1⋅2⋅3⋅⋅⋅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One way, we can implement it using loops.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Other way, we can use the recursive method: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!=4⋅3!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28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5981D-328A-B34B-8DA4-FA1E689C260B}"/>
              </a:ext>
            </a:extLst>
          </p:cNvPr>
          <p:cNvSpPr txBox="1"/>
          <p:nvPr/>
        </p:nvSpPr>
        <p:spPr>
          <a:xfrm>
            <a:off x="8500533" y="4648200"/>
            <a:ext cx="2260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L" dirty="0"/>
              <a:t>When to stop?</a:t>
            </a:r>
          </a:p>
        </p:txBody>
      </p:sp>
    </p:spTree>
    <p:extLst>
      <p:ext uri="{BB962C8B-B14F-4D97-AF65-F5344CB8AC3E}">
        <p14:creationId xmlns:p14="http://schemas.microsoft.com/office/powerpoint/2010/main" val="6307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Recursion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Stop condition </a:t>
            </a:r>
            <a:r>
              <a:rPr lang="en-US" sz="2400" dirty="0">
                <a:cs typeface="Times New Roman" panose="02020603050405020304" pitchFamily="18" charset="0"/>
              </a:rPr>
              <a:t>– what is the smallest case we know?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Recursive step </a:t>
            </a:r>
            <a:r>
              <a:rPr lang="en-US" sz="2400" dirty="0">
                <a:cs typeface="Times New Roman" panose="02020603050405020304" pitchFamily="18" charset="0"/>
              </a:rPr>
              <a:t>– how to divide the problem? 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29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A3724-13A4-0D44-B137-6EFF150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22" y="3228182"/>
            <a:ext cx="4883290" cy="1280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68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5458-3AC0-4977-A476-AD5A91A7871F}"/>
              </a:ext>
            </a:extLst>
          </p:cNvPr>
          <p:cNvSpPr txBox="1"/>
          <p:nvPr/>
        </p:nvSpPr>
        <p:spPr>
          <a:xfrm>
            <a:off x="507982" y="371188"/>
            <a:ext cx="11077068" cy="5805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50" y="416699"/>
            <a:ext cx="11077068" cy="5805776"/>
          </a:xfrm>
        </p:spPr>
        <p:txBody>
          <a:bodyPr>
            <a:norm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Requirements: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Programming skills in Python  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Design and implementation of SQL queries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Data structures: Hash table, binary tree, analyzing complexity time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Sorting algorithms: merge-sort, quick-sort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Searching algorithms: binary search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Basic probability theory: expectation, variance, </a:t>
            </a:r>
            <a:r>
              <a:rPr lang="he-IL" dirty="0"/>
              <a:t> </a:t>
            </a:r>
            <a:r>
              <a:rPr lang="en-US" dirty="0"/>
              <a:t>conditional probability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38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</p:spPr>
            <p:txBody>
              <a:bodyPr>
                <a:normAutofit lnSpcReduction="10000"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Complexity Time of Recursive Algorithms</a:t>
                </a:r>
              </a:p>
              <a:p>
                <a:pPr algn="ctr">
                  <a:lnSpc>
                    <a:spcPct val="150000"/>
                  </a:lnSpc>
                </a:pPr>
                <a:endParaRPr lang="en-US" b="1" dirty="0"/>
              </a:p>
              <a:p>
                <a:pPr algn="ctr">
                  <a:lnSpc>
                    <a:spcPct val="150000"/>
                  </a:lnSpc>
                </a:pPr>
                <a:endParaRPr lang="en-US" b="1" dirty="0"/>
              </a:p>
              <a:p>
                <a:pPr algn="ctr">
                  <a:lnSpc>
                    <a:spcPct val="150000"/>
                  </a:lnSpc>
                </a:pPr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the recurrence equation of this algorithm.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cs typeface="Times New Roman" panose="02020603050405020304" pitchFamily="18" charset="0"/>
                  </a:rPr>
                  <a:t>Each iteration, the algorithm performed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operations (if) and call to the same problem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, total: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30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428A2-595F-974C-8D20-B126F788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44" y="1430866"/>
            <a:ext cx="4515556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8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/>
                  <a:t>How To Solve?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- If the recursion has division difference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: </a:t>
                </a:r>
                <a:r>
                  <a:rPr lang="en-US" sz="2400" b="1" dirty="0"/>
                  <a:t>Master theorem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 a recurrence relation, then:</a:t>
                </a:r>
                <a:endParaRPr lang="en-US" sz="2400" b="1" dirty="0"/>
              </a:p>
              <a:p>
                <a:pPr algn="ctr">
                  <a:lnSpc>
                    <a:spcPct val="150000"/>
                  </a:lnSpc>
                </a:pPr>
                <a:endParaRPr lang="en-US" b="1" dirty="0"/>
              </a:p>
              <a:p>
                <a:pPr>
                  <a:lnSpc>
                    <a:spcPct val="150000"/>
                  </a:lnSpc>
                </a:pPr>
                <a:endParaRPr lang="en-US" b="1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4" y="262467"/>
                <a:ext cx="10955866" cy="5914497"/>
              </a:xfrm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31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800C11E-929E-B646-97CF-E9CA865C3B9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80267" y="3219715"/>
              <a:ext cx="5791200" cy="21505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1803174690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851408830"/>
                        </a:ext>
                      </a:extLst>
                    </a:gridCol>
                  </a:tblGrid>
                  <a:tr h="716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func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7674548"/>
                      </a:ext>
                    </a:extLst>
                  </a:tr>
                  <a:tr h="7168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𝑙𝑜𝑔𝑛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30963468"/>
                      </a:ext>
                    </a:extLst>
                  </a:tr>
                  <a:tr h="7168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3750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800C11E-929E-B646-97CF-E9CA865C3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55505"/>
                  </p:ext>
                </p:extLst>
              </p:nvPr>
            </p:nvGraphicFramePr>
            <p:xfrm>
              <a:off x="2980267" y="3219715"/>
              <a:ext cx="5791200" cy="21505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95600">
                      <a:extLst>
                        <a:ext uri="{9D8B030D-6E8A-4147-A177-3AD203B41FA5}">
                          <a16:colId xmlns:a16="http://schemas.microsoft.com/office/drawing/2014/main" val="1803174690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851408830"/>
                        </a:ext>
                      </a:extLst>
                    </a:gridCol>
                  </a:tblGrid>
                  <a:tr h="71684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7" t="-1754" r="-100000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77" t="-1754" r="-439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674548"/>
                      </a:ext>
                    </a:extLst>
                  </a:tr>
                  <a:tr h="71684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7" t="-103571" r="-100000" b="-1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77" t="-103571" r="-439" b="-1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963468"/>
                      </a:ext>
                    </a:extLst>
                  </a:tr>
                  <a:tr h="71684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37" t="-200000" r="-100000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77" t="-200000" r="-439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3750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16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14892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Divide and Conquer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 method of designing algorithms that (informally) proceeds as follows: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Split the problem into several, sub-instances of the same problem.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Independently solve each of the sub-instances and then combine the sub-instance solutions to yield a solution for the original instance.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32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 descr="Divide and Conquer Algorithm. The divide and conquer approach as the… | by  Harsh | CodeX | Medium">
            <a:extLst>
              <a:ext uri="{FF2B5EF4-FFF2-40B4-BE49-F238E27FC236}">
                <a16:creationId xmlns:a16="http://schemas.microsoft.com/office/drawing/2014/main" id="{0C53CEE0-0F91-DB43-86DB-6B0F86A3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93" y="3835980"/>
            <a:ext cx="5461348" cy="23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Divide and Conquer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u="sng" dirty="0"/>
              <a:t>Divide</a:t>
            </a:r>
            <a:r>
              <a:rPr lang="en-US" sz="2400" dirty="0"/>
              <a:t> the problem into a number of sub-problems (similar to the original problem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but smaller)</a:t>
            </a:r>
          </a:p>
          <a:p>
            <a:pPr>
              <a:lnSpc>
                <a:spcPct val="150000"/>
              </a:lnSpc>
            </a:pPr>
            <a:r>
              <a:rPr lang="en-US" sz="2400" b="1" u="sng" dirty="0"/>
              <a:t>Conquer</a:t>
            </a:r>
            <a:r>
              <a:rPr lang="en-US" sz="2400" dirty="0"/>
              <a:t> the sub-problems by solving them recursively (if a sub-problem is small enough, just solve it in a straightforward manner).</a:t>
            </a:r>
          </a:p>
          <a:p>
            <a:pPr>
              <a:lnSpc>
                <a:spcPct val="150000"/>
              </a:lnSpc>
            </a:pPr>
            <a:r>
              <a:rPr lang="en-US" sz="2400" b="1" u="sng" dirty="0"/>
              <a:t>Combine</a:t>
            </a:r>
            <a:r>
              <a:rPr lang="en-US" sz="2400" dirty="0"/>
              <a:t> the solutions for the sub-problems into a solution for the original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79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4" y="262467"/>
            <a:ext cx="10955866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The Sorting Problem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970E06-FF31-6545-802F-EFFBE155C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9" b="51110"/>
          <a:stretch/>
        </p:blipFill>
        <p:spPr bwMode="auto">
          <a:xfrm>
            <a:off x="3226292" y="2398448"/>
            <a:ext cx="5554171" cy="164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262467"/>
            <a:ext cx="11353799" cy="591449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The Sorting Problem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Arrangement of values from small to large </a:t>
            </a:r>
            <a:r>
              <a:rPr lang="en-US" sz="2400" b="1" u="sng" dirty="0"/>
              <a:t>or</a:t>
            </a:r>
            <a:r>
              <a:rPr lang="en-US" sz="2400" dirty="0"/>
              <a:t> large to small.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a list of numbers, sorting in ascending order is sorting from smallest to largest.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a list of letters, sorting in descending order is sorting from the last letter to the first letter.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For a list of words, we will sort them lexicographically (according to the dictionary).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72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262467"/>
            <a:ext cx="11480799" cy="597746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/>
              <a:t>Merge Sort – Divide and Conquer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Merge Sort is a Divide and Conquer algorithm. It divides the input array into two halves, calls itself for the two halves, and then merges the two sorted halves. 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457200" indent="-457200">
              <a:lnSpc>
                <a:spcPct val="150000"/>
              </a:lnSpc>
            </a:pPr>
            <a:r>
              <a:rPr lang="en-US" sz="2400" dirty="0"/>
              <a:t>Process: di</a:t>
            </a:r>
            <a:r>
              <a:rPr lang="en-US" altLang="en-IL" sz="2400" dirty="0"/>
              <a:t>vide it in two at the midpoint, conquer each side in turn (by recursively sorting), merge two halves together.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36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120438AD-E365-234F-8ECD-403D502543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28267" y="3276602"/>
            <a:ext cx="838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3FF4B82C-1F39-FD4E-B4FC-4E9EF233D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6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ECA19F00-E9B5-804A-A2BE-9D7D7026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0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6706BEB8-687E-5E46-897F-03196404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4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B03E7A3A-1C05-424E-A1CF-3C97A1E61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8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78924883-E413-6A48-BCB9-44664FA1E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2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92D678B6-D315-D94C-93E4-FAE89E6B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6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62A620B2-F15F-6F4B-926D-DA359F956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0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7DEDD96-9F33-9F41-8CB6-8FBD14A2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467" y="2743202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5" name="Line 23">
            <a:extLst>
              <a:ext uri="{FF2B5EF4-FFF2-40B4-BE49-F238E27FC236}">
                <a16:creationId xmlns:a16="http://schemas.microsoft.com/office/drawing/2014/main" id="{735D2537-49F5-4745-9BBF-0A93398A50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267" y="2438402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83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AD6C8244-B4A8-DA47-A85D-27FCF6B8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FF543-9325-3A44-8955-B134FC3270AE}" type="slidenum">
              <a:rPr lang="en-US" altLang="en-IL"/>
              <a:pPr/>
              <a:t>37</a:t>
            </a:fld>
            <a:endParaRPr lang="en-US" altLang="en-IL"/>
          </a:p>
        </p:txBody>
      </p:sp>
      <p:sp>
        <p:nvSpPr>
          <p:cNvPr id="50188" name="Text Box 12">
            <a:extLst>
              <a:ext uri="{FF2B5EF4-FFF2-40B4-BE49-F238E27FC236}">
                <a16:creationId xmlns:a16="http://schemas.microsoft.com/office/drawing/2014/main" id="{64A59384-AD37-F14A-8211-61BC03AA7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26114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8  2   9   4</a:t>
            </a:r>
          </a:p>
        </p:txBody>
      </p:sp>
      <p:sp>
        <p:nvSpPr>
          <p:cNvPr id="50189" name="Text Box 13">
            <a:extLst>
              <a:ext uri="{FF2B5EF4-FFF2-40B4-BE49-F238E27FC236}">
                <a16:creationId xmlns:a16="http://schemas.microsoft.com/office/drawing/2014/main" id="{82842351-5128-884F-BA11-76565C32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863" y="26479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5   3   1   6</a:t>
            </a:r>
          </a:p>
        </p:txBody>
      </p:sp>
      <p:sp>
        <p:nvSpPr>
          <p:cNvPr id="50190" name="Text Box 14">
            <a:extLst>
              <a:ext uri="{FF2B5EF4-FFF2-40B4-BE49-F238E27FC236}">
                <a16:creationId xmlns:a16="http://schemas.microsoft.com/office/drawing/2014/main" id="{1B1C0ACE-491B-7347-AD79-A5BB5A879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8" y="3252788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8   2</a:t>
            </a:r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66EF8BA9-AF09-984D-BC87-A5A113D32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313" y="3243263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1   6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869BBF15-F820-D045-AF61-F2BF44DB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3241675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9   4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F073FAF3-9576-E140-A4D6-B2DA393EA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3260725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5   3</a:t>
            </a:r>
          </a:p>
        </p:txBody>
      </p:sp>
      <p:sp>
        <p:nvSpPr>
          <p:cNvPr id="50194" name="Text Box 18">
            <a:extLst>
              <a:ext uri="{FF2B5EF4-FFF2-40B4-BE49-F238E27FC236}">
                <a16:creationId xmlns:a16="http://schemas.microsoft.com/office/drawing/2014/main" id="{E1DD794E-A7BE-0944-95C0-B9A2122BF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3889375"/>
            <a:ext cx="681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 u="sng">
                <a:latin typeface="Times New Roman" panose="02020603050405020304" pitchFamily="18" charset="0"/>
              </a:rPr>
              <a:t>8</a:t>
            </a:r>
            <a:r>
              <a:rPr lang="en-US" altLang="en-IL" sz="2400">
                <a:latin typeface="Times New Roman" panose="02020603050405020304" pitchFamily="18" charset="0"/>
              </a:rPr>
              <a:t>     </a:t>
            </a:r>
            <a:r>
              <a:rPr lang="en-US" altLang="en-IL" sz="2400" u="sng">
                <a:latin typeface="Times New Roman" panose="02020603050405020304" pitchFamily="18" charset="0"/>
              </a:rPr>
              <a:t>2</a:t>
            </a:r>
            <a:r>
              <a:rPr lang="en-US" altLang="en-IL" sz="2400">
                <a:latin typeface="Times New Roman" panose="02020603050405020304" pitchFamily="18" charset="0"/>
              </a:rPr>
              <a:t>	           </a:t>
            </a:r>
            <a:r>
              <a:rPr lang="en-US" altLang="en-IL" sz="2400" u="sng">
                <a:latin typeface="Times New Roman" panose="02020603050405020304" pitchFamily="18" charset="0"/>
              </a:rPr>
              <a:t>9</a:t>
            </a:r>
            <a:r>
              <a:rPr lang="en-US" altLang="en-IL" sz="2400">
                <a:latin typeface="Times New Roman" panose="02020603050405020304" pitchFamily="18" charset="0"/>
              </a:rPr>
              <a:t>        </a:t>
            </a:r>
            <a:r>
              <a:rPr lang="en-US" altLang="en-IL" sz="2400" u="sng">
                <a:latin typeface="Times New Roman" panose="02020603050405020304" pitchFamily="18" charset="0"/>
              </a:rPr>
              <a:t>4</a:t>
            </a:r>
            <a:r>
              <a:rPr lang="en-US" altLang="en-IL" sz="2400">
                <a:latin typeface="Times New Roman" panose="02020603050405020304" pitchFamily="18" charset="0"/>
              </a:rPr>
              <a:t>		    </a:t>
            </a:r>
            <a:r>
              <a:rPr lang="en-US" altLang="en-IL" sz="2400" u="sng">
                <a:latin typeface="Times New Roman" panose="02020603050405020304" pitchFamily="18" charset="0"/>
              </a:rPr>
              <a:t>5</a:t>
            </a:r>
            <a:r>
              <a:rPr lang="en-US" altLang="en-IL" sz="2400">
                <a:latin typeface="Times New Roman" panose="02020603050405020304" pitchFamily="18" charset="0"/>
              </a:rPr>
              <a:t>	</a:t>
            </a:r>
            <a:r>
              <a:rPr lang="en-US" altLang="en-IL" sz="2400" u="sng">
                <a:latin typeface="Times New Roman" panose="02020603050405020304" pitchFamily="18" charset="0"/>
              </a:rPr>
              <a:t>3</a:t>
            </a:r>
            <a:r>
              <a:rPr lang="en-US" altLang="en-IL" sz="2400">
                <a:latin typeface="Times New Roman" panose="02020603050405020304" pitchFamily="18" charset="0"/>
              </a:rPr>
              <a:t>	  </a:t>
            </a:r>
            <a:r>
              <a:rPr lang="en-US" altLang="en-IL" sz="2400" u="sng">
                <a:latin typeface="Times New Roman" panose="02020603050405020304" pitchFamily="18" charset="0"/>
              </a:rPr>
              <a:t>1</a:t>
            </a:r>
            <a:r>
              <a:rPr lang="en-US" altLang="en-IL" sz="2400">
                <a:latin typeface="Times New Roman" panose="02020603050405020304" pitchFamily="18" charset="0"/>
              </a:rPr>
              <a:t> 	 </a:t>
            </a:r>
            <a:r>
              <a:rPr lang="en-US" altLang="en-IL" sz="2400" u="sng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0195" name="Text Box 19">
            <a:extLst>
              <a:ext uri="{FF2B5EF4-FFF2-40B4-BE49-F238E27FC236}">
                <a16:creationId xmlns:a16="http://schemas.microsoft.com/office/drawing/2014/main" id="{E53EF538-2863-D94C-A86E-15E00292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450" y="4533900"/>
            <a:ext cx="673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   </a:t>
            </a:r>
            <a:r>
              <a:rPr lang="en-US" altLang="en-IL" sz="2400" u="sng">
                <a:latin typeface="Times New Roman" panose="02020603050405020304" pitchFamily="18" charset="0"/>
              </a:rPr>
              <a:t>2   8</a:t>
            </a:r>
            <a:r>
              <a:rPr lang="en-US" altLang="en-IL" sz="2400">
                <a:latin typeface="Times New Roman" panose="02020603050405020304" pitchFamily="18" charset="0"/>
              </a:rPr>
              <a:t>	               </a:t>
            </a:r>
            <a:r>
              <a:rPr lang="en-US" altLang="en-IL" sz="2400" u="sng">
                <a:latin typeface="Times New Roman" panose="02020603050405020304" pitchFamily="18" charset="0"/>
              </a:rPr>
              <a:t>4    9</a:t>
            </a:r>
            <a:r>
              <a:rPr lang="en-US" altLang="en-IL" sz="2400">
                <a:latin typeface="Times New Roman" panose="02020603050405020304" pitchFamily="18" charset="0"/>
              </a:rPr>
              <a:t>		        </a:t>
            </a:r>
            <a:r>
              <a:rPr lang="en-US" altLang="en-IL" sz="2400" u="sng">
                <a:latin typeface="Times New Roman" panose="02020603050405020304" pitchFamily="18" charset="0"/>
              </a:rPr>
              <a:t>3   5</a:t>
            </a:r>
            <a:r>
              <a:rPr lang="en-US" altLang="en-IL" sz="2400">
                <a:latin typeface="Times New Roman" panose="02020603050405020304" pitchFamily="18" charset="0"/>
              </a:rPr>
              <a:t>	       </a:t>
            </a:r>
            <a:r>
              <a:rPr lang="en-US" altLang="en-IL" sz="2400" u="sng">
                <a:latin typeface="Times New Roman" panose="02020603050405020304" pitchFamily="18" charset="0"/>
              </a:rPr>
              <a:t>1   6</a:t>
            </a:r>
          </a:p>
        </p:txBody>
      </p:sp>
      <p:sp>
        <p:nvSpPr>
          <p:cNvPr id="50196" name="Text Box 20">
            <a:extLst>
              <a:ext uri="{FF2B5EF4-FFF2-40B4-BE49-F238E27FC236}">
                <a16:creationId xmlns:a16="http://schemas.microsoft.com/office/drawing/2014/main" id="{C946E2D8-7CBD-6D4F-8AC2-62AF557C4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5232400"/>
            <a:ext cx="597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        </a:t>
            </a:r>
            <a:r>
              <a:rPr lang="en-US" altLang="en-IL" sz="2400" u="sng">
                <a:latin typeface="Times New Roman" panose="02020603050405020304" pitchFamily="18" charset="0"/>
              </a:rPr>
              <a:t>2   4   8   9</a:t>
            </a:r>
            <a:r>
              <a:rPr lang="en-US" altLang="en-IL" sz="2400">
                <a:latin typeface="Times New Roman" panose="02020603050405020304" pitchFamily="18" charset="0"/>
              </a:rPr>
              <a:t>		           </a:t>
            </a:r>
            <a:r>
              <a:rPr lang="en-US" altLang="en-IL" sz="2400" u="sng">
                <a:latin typeface="Times New Roman" panose="02020603050405020304" pitchFamily="18" charset="0"/>
              </a:rPr>
              <a:t>1   3   5   6</a:t>
            </a:r>
          </a:p>
        </p:txBody>
      </p:sp>
      <p:sp>
        <p:nvSpPr>
          <p:cNvPr id="50197" name="Text Box 21">
            <a:extLst>
              <a:ext uri="{FF2B5EF4-FFF2-40B4-BE49-F238E27FC236}">
                <a16:creationId xmlns:a16="http://schemas.microsoft.com/office/drawing/2014/main" id="{BFF4B6F6-4221-7F46-87A0-4824CD04C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5937250"/>
            <a:ext cx="361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        </a:t>
            </a:r>
            <a:r>
              <a:rPr lang="en-US" altLang="en-IL" sz="2400" u="sng">
                <a:latin typeface="Times New Roman" panose="02020603050405020304" pitchFamily="18" charset="0"/>
              </a:rPr>
              <a:t>1   2   3   4   5   6   8   9</a:t>
            </a:r>
          </a:p>
        </p:txBody>
      </p:sp>
      <p:sp>
        <p:nvSpPr>
          <p:cNvPr id="50198" name="Line 22">
            <a:extLst>
              <a:ext uri="{FF2B5EF4-FFF2-40B4-BE49-F238E27FC236}">
                <a16:creationId xmlns:a16="http://schemas.microsoft.com/office/drawing/2014/main" id="{186A41D2-9AFE-6142-839F-18C0171C0D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0100" y="2424114"/>
            <a:ext cx="565150" cy="84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199" name="Line 23">
            <a:extLst>
              <a:ext uri="{FF2B5EF4-FFF2-40B4-BE49-F238E27FC236}">
                <a16:creationId xmlns:a16="http://schemas.microsoft.com/office/drawing/2014/main" id="{8BCF9697-F470-2249-848F-2DE5E78B2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8014" y="2424114"/>
            <a:ext cx="585787" cy="84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0" name="Line 24">
            <a:extLst>
              <a:ext uri="{FF2B5EF4-FFF2-40B4-BE49-F238E27FC236}">
                <a16:creationId xmlns:a16="http://schemas.microsoft.com/office/drawing/2014/main" id="{4E94F0DC-628A-EB4B-B382-0C2F2223FB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2576" y="3082925"/>
            <a:ext cx="57467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1" name="Line 25">
            <a:extLst>
              <a:ext uri="{FF2B5EF4-FFF2-40B4-BE49-F238E27FC236}">
                <a16:creationId xmlns:a16="http://schemas.microsoft.com/office/drawing/2014/main" id="{33071998-6980-0940-8B5A-7A2473F5A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989" y="3062288"/>
            <a:ext cx="492125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2" name="Line 26">
            <a:extLst>
              <a:ext uri="{FF2B5EF4-FFF2-40B4-BE49-F238E27FC236}">
                <a16:creationId xmlns:a16="http://schemas.microsoft.com/office/drawing/2014/main" id="{EC67544D-3FF0-214D-BB11-2E7C2D250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75601" y="3103563"/>
            <a:ext cx="328613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3" name="Line 27">
            <a:extLst>
              <a:ext uri="{FF2B5EF4-FFF2-40B4-BE49-F238E27FC236}">
                <a16:creationId xmlns:a16="http://schemas.microsoft.com/office/drawing/2014/main" id="{4729F4F0-8BC9-094B-AA6B-A706FC55B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3301" y="3103564"/>
            <a:ext cx="390525" cy="236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4" name="Line 28">
            <a:extLst>
              <a:ext uri="{FF2B5EF4-FFF2-40B4-BE49-F238E27FC236}">
                <a16:creationId xmlns:a16="http://schemas.microsoft.com/office/drawing/2014/main" id="{4FBC5C6B-097E-6A40-9220-032F6F6A7D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2163" y="3719513"/>
            <a:ext cx="21590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5" name="Line 29">
            <a:extLst>
              <a:ext uri="{FF2B5EF4-FFF2-40B4-BE49-F238E27FC236}">
                <a16:creationId xmlns:a16="http://schemas.microsoft.com/office/drawing/2014/main" id="{57765FA3-1973-0946-AE1A-615BC25A9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0776" y="3740150"/>
            <a:ext cx="123825" cy="185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6" name="Line 30">
            <a:extLst>
              <a:ext uri="{FF2B5EF4-FFF2-40B4-BE49-F238E27FC236}">
                <a16:creationId xmlns:a16="http://schemas.microsoft.com/office/drawing/2014/main" id="{648AC0E1-714D-3145-9D38-9BEE525542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1126" y="3751263"/>
            <a:ext cx="195263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7" name="Line 31">
            <a:extLst>
              <a:ext uri="{FF2B5EF4-FFF2-40B4-BE49-F238E27FC236}">
                <a16:creationId xmlns:a16="http://schemas.microsoft.com/office/drawing/2014/main" id="{64EAB180-40CB-4A46-95EE-8E4ABC9EB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8939" y="3719514"/>
            <a:ext cx="236537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8" name="Line 32">
            <a:extLst>
              <a:ext uri="{FF2B5EF4-FFF2-40B4-BE49-F238E27FC236}">
                <a16:creationId xmlns:a16="http://schemas.microsoft.com/office/drawing/2014/main" id="{26CA2C5E-EACE-6242-A881-4455E452A5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48538" y="3751263"/>
            <a:ext cx="195262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09" name="Line 33">
            <a:extLst>
              <a:ext uri="{FF2B5EF4-FFF2-40B4-BE49-F238E27FC236}">
                <a16:creationId xmlns:a16="http://schemas.microsoft.com/office/drawing/2014/main" id="{1748CB95-91E4-1F48-9C53-0C108F005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6351" y="3740150"/>
            <a:ext cx="123825" cy="153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0" name="Line 34">
            <a:extLst>
              <a:ext uri="{FF2B5EF4-FFF2-40B4-BE49-F238E27FC236}">
                <a16:creationId xmlns:a16="http://schemas.microsoft.com/office/drawing/2014/main" id="{09B7A3E0-9F81-3A4E-A4A4-D59D4CD805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4625" y="3760788"/>
            <a:ext cx="29845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1" name="Line 35">
            <a:extLst>
              <a:ext uri="{FF2B5EF4-FFF2-40B4-BE49-F238E27FC236}">
                <a16:creationId xmlns:a16="http://schemas.microsoft.com/office/drawing/2014/main" id="{7369CC77-0CF6-8B4D-B422-2B0388F67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5151" y="3760789"/>
            <a:ext cx="174625" cy="185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2" name="Line 36">
            <a:extLst>
              <a:ext uri="{FF2B5EF4-FFF2-40B4-BE49-F238E27FC236}">
                <a16:creationId xmlns:a16="http://schemas.microsoft.com/office/drawing/2014/main" id="{BB36A785-6327-8F4F-B3DF-A8B787360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38" y="4316413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3" name="Line 37">
            <a:extLst>
              <a:ext uri="{FF2B5EF4-FFF2-40B4-BE49-F238E27FC236}">
                <a16:creationId xmlns:a16="http://schemas.microsoft.com/office/drawing/2014/main" id="{649969C6-9C48-B24F-AD85-71AC3C1023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226" y="4316413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4" name="Line 38">
            <a:extLst>
              <a:ext uri="{FF2B5EF4-FFF2-40B4-BE49-F238E27FC236}">
                <a16:creationId xmlns:a16="http://schemas.microsoft.com/office/drawing/2014/main" id="{DB12F37A-DA6A-9745-A4F3-13C319BA7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8" y="4314825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5" name="Line 39">
            <a:extLst>
              <a:ext uri="{FF2B5EF4-FFF2-40B4-BE49-F238E27FC236}">
                <a16:creationId xmlns:a16="http://schemas.microsoft.com/office/drawing/2014/main" id="{694E1DFD-B4FD-B940-B3FA-E77169BCBF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26076" y="4314825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6" name="Line 40">
            <a:extLst>
              <a:ext uri="{FF2B5EF4-FFF2-40B4-BE49-F238E27FC236}">
                <a16:creationId xmlns:a16="http://schemas.microsoft.com/office/drawing/2014/main" id="{A09848F8-7150-AB48-B918-275321379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3763" y="4305300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7" name="Line 41">
            <a:extLst>
              <a:ext uri="{FF2B5EF4-FFF2-40B4-BE49-F238E27FC236}">
                <a16:creationId xmlns:a16="http://schemas.microsoft.com/office/drawing/2014/main" id="{952A85D6-C6F1-FE4B-ABC6-38FC80CCF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3651" y="4305300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8" name="Line 42">
            <a:extLst>
              <a:ext uri="{FF2B5EF4-FFF2-40B4-BE49-F238E27FC236}">
                <a16:creationId xmlns:a16="http://schemas.microsoft.com/office/drawing/2014/main" id="{8A694A90-030D-394B-8F5D-E9593EF39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0650" y="4324350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19" name="Line 43">
            <a:extLst>
              <a:ext uri="{FF2B5EF4-FFF2-40B4-BE49-F238E27FC236}">
                <a16:creationId xmlns:a16="http://schemas.microsoft.com/office/drawing/2014/main" id="{CD790EE6-734F-2E40-A31E-76235BC480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80539" y="4324350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0" name="Line 44">
            <a:extLst>
              <a:ext uri="{FF2B5EF4-FFF2-40B4-BE49-F238E27FC236}">
                <a16:creationId xmlns:a16="http://schemas.microsoft.com/office/drawing/2014/main" id="{6FBAD9CE-84A2-9B48-922D-34EE6999C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1413" y="4973639"/>
            <a:ext cx="760412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1" name="Line 45">
            <a:extLst>
              <a:ext uri="{FF2B5EF4-FFF2-40B4-BE49-F238E27FC236}">
                <a16:creationId xmlns:a16="http://schemas.microsoft.com/office/drawing/2014/main" id="{75F526D5-EF94-C944-933B-AFB008FAEF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1989" y="4964113"/>
            <a:ext cx="9556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2" name="Line 46">
            <a:extLst>
              <a:ext uri="{FF2B5EF4-FFF2-40B4-BE49-F238E27FC236}">
                <a16:creationId xmlns:a16="http://schemas.microsoft.com/office/drawing/2014/main" id="{0082978B-2D86-0C4D-B7E6-7F8082D873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2851" y="4960939"/>
            <a:ext cx="760413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3" name="Line 47">
            <a:extLst>
              <a:ext uri="{FF2B5EF4-FFF2-40B4-BE49-F238E27FC236}">
                <a16:creationId xmlns:a16="http://schemas.microsoft.com/office/drawing/2014/main" id="{A45868E9-BF40-F34C-BFA1-BF4A427547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53426" y="4951413"/>
            <a:ext cx="9556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4" name="Line 48">
            <a:extLst>
              <a:ext uri="{FF2B5EF4-FFF2-40B4-BE49-F238E27FC236}">
                <a16:creationId xmlns:a16="http://schemas.microsoft.com/office/drawing/2014/main" id="{2279C87D-7E47-4048-B451-91837A7AF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3739" y="5672138"/>
            <a:ext cx="2065337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5" name="Line 49">
            <a:extLst>
              <a:ext uri="{FF2B5EF4-FFF2-40B4-BE49-F238E27FC236}">
                <a16:creationId xmlns:a16="http://schemas.microsoft.com/office/drawing/2014/main" id="{C8CC78BB-D008-8245-A7A4-BA0130CCB4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6" y="5683250"/>
            <a:ext cx="17684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50226" name="Text Box 50">
            <a:extLst>
              <a:ext uri="{FF2B5EF4-FFF2-40B4-BE49-F238E27FC236}">
                <a16:creationId xmlns:a16="http://schemas.microsoft.com/office/drawing/2014/main" id="{AD525FB9-CD48-BA4A-B784-E075356EC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4" y="4376738"/>
            <a:ext cx="97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Merge</a:t>
            </a:r>
          </a:p>
        </p:txBody>
      </p:sp>
      <p:sp>
        <p:nvSpPr>
          <p:cNvPr id="50227" name="Text Box 51">
            <a:extLst>
              <a:ext uri="{FF2B5EF4-FFF2-40B4-BE49-F238E27FC236}">
                <a16:creationId xmlns:a16="http://schemas.microsoft.com/office/drawing/2014/main" id="{F179AC50-D29D-AC43-91C7-C0380F9BA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9" y="5041900"/>
            <a:ext cx="97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Merge</a:t>
            </a:r>
          </a:p>
        </p:txBody>
      </p:sp>
      <p:sp>
        <p:nvSpPr>
          <p:cNvPr id="50228" name="Text Box 52">
            <a:extLst>
              <a:ext uri="{FF2B5EF4-FFF2-40B4-BE49-F238E27FC236}">
                <a16:creationId xmlns:a16="http://schemas.microsoft.com/office/drawing/2014/main" id="{C9DC772D-63AB-6E47-98E6-E752AC034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5783263"/>
            <a:ext cx="97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Merge</a:t>
            </a:r>
          </a:p>
        </p:txBody>
      </p:sp>
      <p:sp>
        <p:nvSpPr>
          <p:cNvPr id="50229" name="Text Box 53">
            <a:extLst>
              <a:ext uri="{FF2B5EF4-FFF2-40B4-BE49-F238E27FC236}">
                <a16:creationId xmlns:a16="http://schemas.microsoft.com/office/drawing/2014/main" id="{4A973FCB-A00D-6F4E-B10E-9D17347D6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4" y="2279650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Divide</a:t>
            </a:r>
          </a:p>
        </p:txBody>
      </p:sp>
      <p:sp>
        <p:nvSpPr>
          <p:cNvPr id="50230" name="Text Box 54">
            <a:extLst>
              <a:ext uri="{FF2B5EF4-FFF2-40B4-BE49-F238E27FC236}">
                <a16:creationId xmlns:a16="http://schemas.microsoft.com/office/drawing/2014/main" id="{761A51D0-0EF6-2247-A646-0ABBFD1E2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9" y="2852738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Divide</a:t>
            </a:r>
          </a:p>
        </p:txBody>
      </p:sp>
      <p:sp>
        <p:nvSpPr>
          <p:cNvPr id="50231" name="Text Box 55">
            <a:extLst>
              <a:ext uri="{FF2B5EF4-FFF2-40B4-BE49-F238E27FC236}">
                <a16:creationId xmlns:a16="http://schemas.microsoft.com/office/drawing/2014/main" id="{26FF237F-E5C8-1945-B17F-52AC873E1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9" y="3440113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Divide</a:t>
            </a:r>
          </a:p>
        </p:txBody>
      </p:sp>
      <p:sp>
        <p:nvSpPr>
          <p:cNvPr id="50232" name="Text Box 56">
            <a:extLst>
              <a:ext uri="{FF2B5EF4-FFF2-40B4-BE49-F238E27FC236}">
                <a16:creationId xmlns:a16="http://schemas.microsoft.com/office/drawing/2014/main" id="{DBC27C56-35B3-AF4F-B171-F899D92CA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6" y="3859213"/>
            <a:ext cx="137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400">
                <a:latin typeface="Times New Roman" panose="02020603050405020304" pitchFamily="18" charset="0"/>
              </a:rPr>
              <a:t>1 element</a:t>
            </a:r>
          </a:p>
        </p:txBody>
      </p:sp>
      <p:sp>
        <p:nvSpPr>
          <p:cNvPr id="50233" name="Text Box 57">
            <a:extLst>
              <a:ext uri="{FF2B5EF4-FFF2-40B4-BE49-F238E27FC236}">
                <a16:creationId xmlns:a16="http://schemas.microsoft.com/office/drawing/2014/main" id="{7CBF98C3-2DBB-F94E-A69B-0A0F8468B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905001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50234" name="Text Box 58">
            <a:extLst>
              <a:ext uri="{FF2B5EF4-FFF2-40B4-BE49-F238E27FC236}">
                <a16:creationId xmlns:a16="http://schemas.microsoft.com/office/drawing/2014/main" id="{6F036F6C-20B9-EA45-AA88-74CC39A23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905001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0235" name="Text Box 59">
            <a:extLst>
              <a:ext uri="{FF2B5EF4-FFF2-40B4-BE49-F238E27FC236}">
                <a16:creationId xmlns:a16="http://schemas.microsoft.com/office/drawing/2014/main" id="{39C3155A-CEB0-FF49-A879-634B3FFCA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905001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50236" name="Text Box 60">
            <a:extLst>
              <a:ext uri="{FF2B5EF4-FFF2-40B4-BE49-F238E27FC236}">
                <a16:creationId xmlns:a16="http://schemas.microsoft.com/office/drawing/2014/main" id="{FC403395-906A-884B-BABA-D70FFF97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50237" name="Text Box 61">
            <a:extLst>
              <a:ext uri="{FF2B5EF4-FFF2-40B4-BE49-F238E27FC236}">
                <a16:creationId xmlns:a16="http://schemas.microsoft.com/office/drawing/2014/main" id="{7B2AFA28-5EC8-C54F-9919-A9E460E0A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50238" name="Text Box 62">
            <a:extLst>
              <a:ext uri="{FF2B5EF4-FFF2-40B4-BE49-F238E27FC236}">
                <a16:creationId xmlns:a16="http://schemas.microsoft.com/office/drawing/2014/main" id="{1ED9CC8F-B67B-2F48-B036-EE2AFFBDD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905001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0239" name="Text Box 63">
            <a:extLst>
              <a:ext uri="{FF2B5EF4-FFF2-40B4-BE49-F238E27FC236}">
                <a16:creationId xmlns:a16="http://schemas.microsoft.com/office/drawing/2014/main" id="{0665575F-B031-F049-B6F4-F9889961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0240" name="Text Box 64">
            <a:extLst>
              <a:ext uri="{FF2B5EF4-FFF2-40B4-BE49-F238E27FC236}">
                <a16:creationId xmlns:a16="http://schemas.microsoft.com/office/drawing/2014/main" id="{163A2AB7-2DB4-F84F-82A1-FA91348A4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 sz="24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55317-03D7-CF4C-B53A-733CBA6B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607"/>
            <a:ext cx="10515600" cy="1325563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+mn-lt"/>
                <a:ea typeface="+mn-ea"/>
                <a:cs typeface="+mn-cs"/>
              </a:rPr>
              <a:t>Merge Sort – Divide and Conquer</a:t>
            </a:r>
            <a:endParaRPr lang="en-IL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62685-C6F2-584F-9951-508FADB1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6FA1A-8B4F-C74E-8A4D-F6089BCC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B41B-5468-5041-81F2-F69B826E751E}" type="slidenum">
              <a:rPr lang="en-US" altLang="en-IL"/>
              <a:pPr/>
              <a:t>38</a:t>
            </a:fld>
            <a:endParaRPr lang="en-US" altLang="en-IL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8A96138-E4FC-7D48-8A59-DD5407611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Merge-sort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03" name="Rectangle 3">
                <a:extLst>
                  <a:ext uri="{FF2B5EF4-FFF2-40B4-BE49-F238E27FC236}">
                    <a16:creationId xmlns:a16="http://schemas.microsoft.com/office/drawing/2014/main" id="{D115D7C1-AD16-4440-84BF-8A99695DA14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70467" y="1210733"/>
                <a:ext cx="10583333" cy="496623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Let </a:t>
                </a:r>
                <a14:m>
                  <m:oMath xmlns:m="http://schemas.openxmlformats.org/officeDocument/2006/math"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IL" sz="2400" dirty="0"/>
                  <a:t> be the running time for an array of N elements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IL" sz="2400" dirty="0" err="1"/>
                  <a:t>Mergesort</a:t>
                </a:r>
                <a:r>
                  <a:rPr lang="en-US" altLang="en-IL" sz="2400" dirty="0"/>
                  <a:t> divides array in half and calls itself on the two halves.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After returning, it merges both halves using a temporary array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Each recursive call takes </a:t>
                </a:r>
                <a14:m>
                  <m:oMath xmlns:m="http://schemas.openxmlformats.org/officeDocument/2006/math"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IL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IL" sz="24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IL" sz="240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en-IL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en-IL" sz="2400" dirty="0"/>
                  <a:t> and merging takes </a:t>
                </a:r>
                <a14:m>
                  <m:oMath xmlns:m="http://schemas.openxmlformats.org/officeDocument/2006/math"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IL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IL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Total of </a:t>
                </a:r>
                <a14:m>
                  <m:oMath xmlns:m="http://schemas.openxmlformats.org/officeDocument/2006/math">
                    <m:r>
                      <a:rPr lang="en-US" altLang="en-IL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IL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IL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en-IL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IL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en-IL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en-I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IL" sz="2400" dirty="0"/>
              </a:p>
            </p:txBody>
          </p:sp>
        </mc:Choice>
        <mc:Fallback>
          <p:sp>
            <p:nvSpPr>
              <p:cNvPr id="51203" name="Rectangle 3">
                <a:extLst>
                  <a:ext uri="{FF2B5EF4-FFF2-40B4-BE49-F238E27FC236}">
                    <a16:creationId xmlns:a16="http://schemas.microsoft.com/office/drawing/2014/main" id="{D115D7C1-AD16-4440-84BF-8A99695DA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0467" y="1210733"/>
                <a:ext cx="10583333" cy="4966230"/>
              </a:xfrm>
              <a:blipFill>
                <a:blip r:embed="rId2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87F01-D04F-4845-B32D-DC1E3CA5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13CFA-F9EC-6A43-9CC0-B923AC9D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AC091-692E-2743-88F3-71C325E1685B}" type="slidenum">
              <a:rPr lang="en-US" altLang="en-IL"/>
              <a:pPr/>
              <a:t>39</a:t>
            </a:fld>
            <a:endParaRPr lang="en-US" altLang="en-IL"/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5BDF4D7C-5AE6-0145-9A1A-5335FF9E0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0900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Quicksort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9E135F60-B06C-9245-A7CC-4D3462B41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9467" y="973667"/>
            <a:ext cx="10964333" cy="5203296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en-IL" sz="2200" dirty="0">
                <a:sym typeface="Wingdings" pitchFamily="2" charset="2"/>
              </a:rPr>
              <a:t>Quicksort uses a divide and conquer strategy:</a:t>
            </a:r>
            <a:endParaRPr lang="en-US" altLang="en-IL" sz="2200" dirty="0"/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Partition array into left and right sub-arrays</a:t>
            </a:r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Choose an element of the array, called pivot</a:t>
            </a:r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the elements in left sub-array are all less than pivot</a:t>
            </a:r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elements in right sub-array are all greater than pivot</a:t>
            </a:r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Recursively sort left and right sub-arrays</a:t>
            </a:r>
          </a:p>
          <a:p>
            <a:pPr lvl="1">
              <a:lnSpc>
                <a:spcPct val="150000"/>
              </a:lnSpc>
            </a:pPr>
            <a:r>
              <a:rPr lang="en-US" altLang="en-IL" sz="2200" dirty="0"/>
              <a:t>Concatenate left and right sub-arrays in </a:t>
            </a:r>
            <a:r>
              <a:rPr lang="en-US" altLang="en-IL" sz="2200" dirty="0">
                <a:sym typeface="Wingdings" pitchFamily="2" charset="2"/>
              </a:rPr>
              <a:t>O(1) time</a:t>
            </a:r>
            <a:endParaRPr lang="en-US" altLang="en-IL" sz="2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8128A5-7C1C-234F-85A5-3649567B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5458-3AC0-4977-A476-AD5A91A7871F}"/>
              </a:ext>
            </a:extLst>
          </p:cNvPr>
          <p:cNvSpPr txBox="1"/>
          <p:nvPr/>
        </p:nvSpPr>
        <p:spPr>
          <a:xfrm>
            <a:off x="838200" y="371187"/>
            <a:ext cx="10746850" cy="5985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6" y="371188"/>
            <a:ext cx="10430933" cy="5805776"/>
          </a:xfrm>
        </p:spPr>
        <p:txBody>
          <a:bodyPr>
            <a:norm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What You Are Getting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Deep knowledge of cloud architecture and data engineering methods and techniques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dirty="0"/>
              <a:t>Basic and advanced tools for cloud computing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b="1" dirty="0"/>
              <a:t>“From a single and local machine to the entire world”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Technical skills: improvement of programming skills, queries, analysis and computational thinking</a:t>
            </a:r>
          </a:p>
          <a:p>
            <a:pPr algn="l" defTabSz="914400" eaLnBrk="1" latinLnBrk="0" hangingPunct="1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4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5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BA013FD7-D20A-0D4B-BECF-9E21223F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0D3EB-6BC2-E34D-BEFE-9524DDF909B5}" type="slidenum">
              <a:rPr lang="en-US" altLang="en-IL"/>
              <a:pPr/>
              <a:t>40</a:t>
            </a:fld>
            <a:endParaRPr lang="en-US" altLang="en-IL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1C5F5F89-5D45-7A4F-8801-D01247A4E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0663"/>
            <a:ext cx="10515600" cy="1325563"/>
          </a:xfrm>
        </p:spPr>
        <p:txBody>
          <a:bodyPr/>
          <a:lstStyle/>
          <a:p>
            <a:pPr algn="ctr"/>
            <a:r>
              <a:rPr lang="en-US" altLang="en-IL" sz="2800" b="1" dirty="0">
                <a:latin typeface="+mn-lt"/>
                <a:ea typeface="+mn-ea"/>
                <a:cs typeface="+mn-cs"/>
              </a:rPr>
              <a:t>The steps of </a:t>
            </a:r>
            <a:r>
              <a:rPr lang="en-US" altLang="en-IL" sz="2800" b="1" dirty="0" err="1">
                <a:latin typeface="+mn-lt"/>
                <a:ea typeface="+mn-ea"/>
                <a:cs typeface="+mn-cs"/>
              </a:rPr>
              <a:t>QuickSort</a:t>
            </a:r>
            <a:endParaRPr lang="en-US" altLang="en-IL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74755" name="Oval 3">
            <a:extLst>
              <a:ext uri="{FF2B5EF4-FFF2-40B4-BE49-F238E27FC236}">
                <a16:creationId xmlns:a16="http://schemas.microsoft.com/office/drawing/2014/main" id="{A3DBBBA3-8D2F-B749-A652-18B6BDCC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4724400" cy="9906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EF52C479-80D8-2348-BF0F-76661D63A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209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13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2D23762-606F-D946-8CA0-9C5EEE751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81</a:t>
            </a:r>
          </a:p>
        </p:txBody>
      </p:sp>
      <p:sp>
        <p:nvSpPr>
          <p:cNvPr id="74758" name="Text Box 6">
            <a:extLst>
              <a:ext uri="{FF2B5EF4-FFF2-40B4-BE49-F238E27FC236}">
                <a16:creationId xmlns:a16="http://schemas.microsoft.com/office/drawing/2014/main" id="{112223C4-F13F-D545-8546-6727FB77A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3622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92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047D25E0-FD7A-6C41-87C9-6E5CF95C7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133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43</a:t>
            </a:r>
          </a:p>
        </p:txBody>
      </p:sp>
      <p:sp>
        <p:nvSpPr>
          <p:cNvPr id="74760" name="Text Box 8">
            <a:extLst>
              <a:ext uri="{FF2B5EF4-FFF2-40B4-BE49-F238E27FC236}">
                <a16:creationId xmlns:a16="http://schemas.microsoft.com/office/drawing/2014/main" id="{AC298611-2BBB-B444-BAB3-8A565089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5447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65</a:t>
            </a:r>
          </a:p>
        </p:txBody>
      </p:sp>
      <p:sp>
        <p:nvSpPr>
          <p:cNvPr id="74761" name="Text Box 9">
            <a:extLst>
              <a:ext uri="{FF2B5EF4-FFF2-40B4-BE49-F238E27FC236}">
                <a16:creationId xmlns:a16="http://schemas.microsoft.com/office/drawing/2014/main" id="{C7EE2FDE-D564-9747-B846-DA94A829D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31</a:t>
            </a:r>
          </a:p>
        </p:txBody>
      </p:sp>
      <p:sp>
        <p:nvSpPr>
          <p:cNvPr id="74762" name="Text Box 10">
            <a:extLst>
              <a:ext uri="{FF2B5EF4-FFF2-40B4-BE49-F238E27FC236}">
                <a16:creationId xmlns:a16="http://schemas.microsoft.com/office/drawing/2014/main" id="{CB130B3B-A552-5148-BD1C-921D73E7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57</a:t>
            </a:r>
          </a:p>
        </p:txBody>
      </p:sp>
      <p:sp>
        <p:nvSpPr>
          <p:cNvPr id="74763" name="Text Box 11">
            <a:extLst>
              <a:ext uri="{FF2B5EF4-FFF2-40B4-BE49-F238E27FC236}">
                <a16:creationId xmlns:a16="http://schemas.microsoft.com/office/drawing/2014/main" id="{FBC3C908-D9B6-184F-9E1A-3E5BDD845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514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26</a:t>
            </a:r>
          </a:p>
        </p:txBody>
      </p:sp>
      <p:sp>
        <p:nvSpPr>
          <p:cNvPr id="74764" name="Text Box 12">
            <a:extLst>
              <a:ext uri="{FF2B5EF4-FFF2-40B4-BE49-F238E27FC236}">
                <a16:creationId xmlns:a16="http://schemas.microsoft.com/office/drawing/2014/main" id="{23EF2ABA-C536-4F4F-9D9C-B648E9BE3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09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75</a:t>
            </a:r>
          </a:p>
        </p:txBody>
      </p:sp>
      <p:sp>
        <p:nvSpPr>
          <p:cNvPr id="74765" name="Text Box 13">
            <a:extLst>
              <a:ext uri="{FF2B5EF4-FFF2-40B4-BE49-F238E27FC236}">
                <a16:creationId xmlns:a16="http://schemas.microsoft.com/office/drawing/2014/main" id="{D72BB89C-301C-D441-9562-590FDD5DD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36220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74766" name="Oval 14">
            <a:extLst>
              <a:ext uri="{FF2B5EF4-FFF2-40B4-BE49-F238E27FC236}">
                <a16:creationId xmlns:a16="http://schemas.microsoft.com/office/drawing/2014/main" id="{0AB5EB06-7F84-064B-989B-03697BEA2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39" y="2513014"/>
            <a:ext cx="384175" cy="30162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67" name="Text Box 15">
            <a:extLst>
              <a:ext uri="{FF2B5EF4-FFF2-40B4-BE49-F238E27FC236}">
                <a16:creationId xmlns:a16="http://schemas.microsoft.com/office/drawing/2014/main" id="{E96458AB-6694-194F-A44C-16C42B894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19050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74768" name="Text Box 16">
            <a:extLst>
              <a:ext uri="{FF2B5EF4-FFF2-40B4-BE49-F238E27FC236}">
                <a16:creationId xmlns:a16="http://schemas.microsoft.com/office/drawing/2014/main" id="{7AEDE9D7-3CC7-D64F-BC6F-0F186B8CC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971" y="1886893"/>
            <a:ext cx="23557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dirty="0"/>
              <a:t>select pivot value</a:t>
            </a:r>
          </a:p>
        </p:txBody>
      </p:sp>
      <p:sp>
        <p:nvSpPr>
          <p:cNvPr id="74769" name="Oval 17">
            <a:extLst>
              <a:ext uri="{FF2B5EF4-FFF2-40B4-BE49-F238E27FC236}">
                <a16:creationId xmlns:a16="http://schemas.microsoft.com/office/drawing/2014/main" id="{5E9298BC-A02D-654A-9E56-DFE7AE5CA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200400"/>
            <a:ext cx="1981200" cy="8382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70" name="Text Box 18">
            <a:extLst>
              <a:ext uri="{FF2B5EF4-FFF2-40B4-BE49-F238E27FC236}">
                <a16:creationId xmlns:a16="http://schemas.microsoft.com/office/drawing/2014/main" id="{B5F99B76-8ACE-B242-BC61-40064F070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5052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13</a:t>
            </a:r>
          </a:p>
        </p:txBody>
      </p:sp>
      <p:sp>
        <p:nvSpPr>
          <p:cNvPr id="74771" name="Text Box 19">
            <a:extLst>
              <a:ext uri="{FF2B5EF4-FFF2-40B4-BE49-F238E27FC236}">
                <a16:creationId xmlns:a16="http://schemas.microsoft.com/office/drawing/2014/main" id="{9A94EB4B-743D-374D-84A0-A5C959320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581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81</a:t>
            </a:r>
          </a:p>
        </p:txBody>
      </p:sp>
      <p:sp>
        <p:nvSpPr>
          <p:cNvPr id="74772" name="Text Box 20">
            <a:extLst>
              <a:ext uri="{FF2B5EF4-FFF2-40B4-BE49-F238E27FC236}">
                <a16:creationId xmlns:a16="http://schemas.microsoft.com/office/drawing/2014/main" id="{55F9B144-6312-344F-AD2F-6F4BEF9B3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57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92</a:t>
            </a:r>
          </a:p>
        </p:txBody>
      </p:sp>
      <p:sp>
        <p:nvSpPr>
          <p:cNvPr id="74773" name="Text Box 21">
            <a:extLst>
              <a:ext uri="{FF2B5EF4-FFF2-40B4-BE49-F238E27FC236}">
                <a16:creationId xmlns:a16="http://schemas.microsoft.com/office/drawing/2014/main" id="{AA58B94D-E361-174B-B054-5A2A20107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4290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43</a:t>
            </a:r>
          </a:p>
        </p:txBody>
      </p:sp>
      <p:sp>
        <p:nvSpPr>
          <p:cNvPr id="74774" name="Text Box 22">
            <a:extLst>
              <a:ext uri="{FF2B5EF4-FFF2-40B4-BE49-F238E27FC236}">
                <a16:creationId xmlns:a16="http://schemas.microsoft.com/office/drawing/2014/main" id="{515EECD4-6596-DB42-ABC6-7B5E3C89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346075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65</a:t>
            </a:r>
          </a:p>
        </p:txBody>
      </p:sp>
      <p:sp>
        <p:nvSpPr>
          <p:cNvPr id="74775" name="Text Box 23">
            <a:extLst>
              <a:ext uri="{FF2B5EF4-FFF2-40B4-BE49-F238E27FC236}">
                <a16:creationId xmlns:a16="http://schemas.microsoft.com/office/drawing/2014/main" id="{22856F76-9FA1-2B46-BA12-2CFCD231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352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31</a:t>
            </a:r>
          </a:p>
        </p:txBody>
      </p:sp>
      <p:sp>
        <p:nvSpPr>
          <p:cNvPr id="74776" name="Text Box 24">
            <a:extLst>
              <a:ext uri="{FF2B5EF4-FFF2-40B4-BE49-F238E27FC236}">
                <a16:creationId xmlns:a16="http://schemas.microsoft.com/office/drawing/2014/main" id="{21724E1C-7824-9A4D-AEF5-1619076C4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733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57</a:t>
            </a:r>
          </a:p>
        </p:txBody>
      </p:sp>
      <p:sp>
        <p:nvSpPr>
          <p:cNvPr id="74777" name="Text Box 25">
            <a:extLst>
              <a:ext uri="{FF2B5EF4-FFF2-40B4-BE49-F238E27FC236}">
                <a16:creationId xmlns:a16="http://schemas.microsoft.com/office/drawing/2014/main" id="{D0E76BB3-9A59-6549-9F3D-089BD4E95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733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26</a:t>
            </a:r>
          </a:p>
        </p:txBody>
      </p:sp>
      <p:sp>
        <p:nvSpPr>
          <p:cNvPr id="74778" name="Text Box 26">
            <a:extLst>
              <a:ext uri="{FF2B5EF4-FFF2-40B4-BE49-F238E27FC236}">
                <a16:creationId xmlns:a16="http://schemas.microsoft.com/office/drawing/2014/main" id="{8DB3C6A9-71EF-6440-B84E-C05F1D364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352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75</a:t>
            </a:r>
          </a:p>
        </p:txBody>
      </p:sp>
      <p:sp>
        <p:nvSpPr>
          <p:cNvPr id="74779" name="Text Box 27">
            <a:extLst>
              <a:ext uri="{FF2B5EF4-FFF2-40B4-BE49-F238E27FC236}">
                <a16:creationId xmlns:a16="http://schemas.microsoft.com/office/drawing/2014/main" id="{2DD83799-EFD1-CC4A-9E5F-0F2647F88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1" y="327660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74780" name="Oval 28">
            <a:extLst>
              <a:ext uri="{FF2B5EF4-FFF2-40B4-BE49-F238E27FC236}">
                <a16:creationId xmlns:a16="http://schemas.microsoft.com/office/drawing/2014/main" id="{9AA8588E-92E9-274E-B131-250B4AA65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1" y="3429001"/>
            <a:ext cx="384175" cy="3016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81" name="Text Box 29">
            <a:extLst>
              <a:ext uri="{FF2B5EF4-FFF2-40B4-BE49-F238E27FC236}">
                <a16:creationId xmlns:a16="http://schemas.microsoft.com/office/drawing/2014/main" id="{F32A07B0-E870-D548-BE27-15FC7ABF3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30480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  <a:r>
              <a:rPr lang="en-US" altLang="en-IL" sz="2400" baseline="-25000">
                <a:latin typeface="Times New Roman" panose="02020603050405020304" pitchFamily="18" charset="0"/>
              </a:rPr>
              <a:t>1</a:t>
            </a:r>
            <a:endParaRPr lang="en-US" altLang="en-IL" sz="2400" b="1">
              <a:latin typeface="Times New Roman" panose="02020603050405020304" pitchFamily="18" charset="0"/>
            </a:endParaRPr>
          </a:p>
        </p:txBody>
      </p:sp>
      <p:sp>
        <p:nvSpPr>
          <p:cNvPr id="74782" name="Oval 30">
            <a:extLst>
              <a:ext uri="{FF2B5EF4-FFF2-40B4-BE49-F238E27FC236}">
                <a16:creationId xmlns:a16="http://schemas.microsoft.com/office/drawing/2014/main" id="{FB1C5915-7007-1045-BF18-34457805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76600"/>
            <a:ext cx="1981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83" name="Text Box 31">
            <a:extLst>
              <a:ext uri="{FF2B5EF4-FFF2-40B4-BE49-F238E27FC236}">
                <a16:creationId xmlns:a16="http://schemas.microsoft.com/office/drawing/2014/main" id="{2E2FA1F2-C51A-E443-9663-6428F2FF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1" y="30480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  <a:r>
              <a:rPr lang="en-US" altLang="en-IL" sz="2400" baseline="-25000">
                <a:latin typeface="Times New Roman" panose="02020603050405020304" pitchFamily="18" charset="0"/>
              </a:rPr>
              <a:t>2</a:t>
            </a:r>
            <a:endParaRPr lang="en-US" altLang="en-IL" sz="2400" b="1">
              <a:latin typeface="Times New Roman" panose="02020603050405020304" pitchFamily="18" charset="0"/>
            </a:endParaRPr>
          </a:p>
        </p:txBody>
      </p:sp>
      <p:sp>
        <p:nvSpPr>
          <p:cNvPr id="74784" name="Text Box 32">
            <a:extLst>
              <a:ext uri="{FF2B5EF4-FFF2-40B4-BE49-F238E27FC236}">
                <a16:creationId xmlns:a16="http://schemas.microsoft.com/office/drawing/2014/main" id="{20C263CB-7119-0C40-9633-4983DA881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346" y="3029893"/>
            <a:ext cx="1481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dirty="0"/>
              <a:t>partition S</a:t>
            </a:r>
          </a:p>
        </p:txBody>
      </p:sp>
      <p:sp>
        <p:nvSpPr>
          <p:cNvPr id="74785" name="Oval 33">
            <a:extLst>
              <a:ext uri="{FF2B5EF4-FFF2-40B4-BE49-F238E27FC236}">
                <a16:creationId xmlns:a16="http://schemas.microsoft.com/office/drawing/2014/main" id="{E18D4D40-3FC0-2A4C-9AA2-6F5EFAB2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695825"/>
            <a:ext cx="23114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86" name="Text Box 34">
            <a:extLst>
              <a:ext uri="{FF2B5EF4-FFF2-40B4-BE49-F238E27FC236}">
                <a16:creationId xmlns:a16="http://schemas.microsoft.com/office/drawing/2014/main" id="{D4068780-6A9D-FB41-A4F3-5CC995C9A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13</a:t>
            </a:r>
          </a:p>
        </p:txBody>
      </p:sp>
      <p:sp>
        <p:nvSpPr>
          <p:cNvPr id="74787" name="Text Box 35">
            <a:extLst>
              <a:ext uri="{FF2B5EF4-FFF2-40B4-BE49-F238E27FC236}">
                <a16:creationId xmlns:a16="http://schemas.microsoft.com/office/drawing/2014/main" id="{EDFCEDAA-C99E-0E41-ADED-CB6D3DD0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7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43</a:t>
            </a:r>
          </a:p>
        </p:txBody>
      </p:sp>
      <p:sp>
        <p:nvSpPr>
          <p:cNvPr id="74788" name="Text Box 36">
            <a:extLst>
              <a:ext uri="{FF2B5EF4-FFF2-40B4-BE49-F238E27FC236}">
                <a16:creationId xmlns:a16="http://schemas.microsoft.com/office/drawing/2014/main" id="{BB920E1B-8696-DF48-B7A2-C2F60FFEE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31</a:t>
            </a:r>
          </a:p>
        </p:txBody>
      </p:sp>
      <p:sp>
        <p:nvSpPr>
          <p:cNvPr id="74789" name="Text Box 37">
            <a:extLst>
              <a:ext uri="{FF2B5EF4-FFF2-40B4-BE49-F238E27FC236}">
                <a16:creationId xmlns:a16="http://schemas.microsoft.com/office/drawing/2014/main" id="{13E02E00-7916-E542-9645-B9C09E019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57</a:t>
            </a:r>
          </a:p>
        </p:txBody>
      </p:sp>
      <p:sp>
        <p:nvSpPr>
          <p:cNvPr id="74790" name="Text Box 38">
            <a:extLst>
              <a:ext uri="{FF2B5EF4-FFF2-40B4-BE49-F238E27FC236}">
                <a16:creationId xmlns:a16="http://schemas.microsoft.com/office/drawing/2014/main" id="{3C797ADF-64E8-E24A-9161-CB25E4F94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44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26</a:t>
            </a:r>
          </a:p>
        </p:txBody>
      </p:sp>
      <p:sp>
        <p:nvSpPr>
          <p:cNvPr id="74791" name="Text Box 39">
            <a:extLst>
              <a:ext uri="{FF2B5EF4-FFF2-40B4-BE49-F238E27FC236}">
                <a16:creationId xmlns:a16="http://schemas.microsoft.com/office/drawing/2014/main" id="{8FE66722-83B4-3442-BAE2-04BB85897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6" y="4754564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74792" name="Text Box 40">
            <a:extLst>
              <a:ext uri="{FF2B5EF4-FFF2-40B4-BE49-F238E27FC236}">
                <a16:creationId xmlns:a16="http://schemas.microsoft.com/office/drawing/2014/main" id="{19E39556-5EDA-8E44-8F38-9B1A1BC0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1" y="42672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  <a:r>
              <a:rPr lang="en-US" altLang="en-IL" sz="2400" baseline="-25000">
                <a:latin typeface="Times New Roman" panose="02020603050405020304" pitchFamily="18" charset="0"/>
              </a:rPr>
              <a:t>1</a:t>
            </a:r>
            <a:endParaRPr lang="en-US" altLang="en-IL" sz="2400" b="1">
              <a:latin typeface="Times New Roman" panose="02020603050405020304" pitchFamily="18" charset="0"/>
            </a:endParaRPr>
          </a:p>
        </p:txBody>
      </p:sp>
      <p:sp>
        <p:nvSpPr>
          <p:cNvPr id="74793" name="Text Box 41">
            <a:extLst>
              <a:ext uri="{FF2B5EF4-FFF2-40B4-BE49-F238E27FC236}">
                <a16:creationId xmlns:a16="http://schemas.microsoft.com/office/drawing/2014/main" id="{F1AE9B12-500B-FF47-B0C9-E12364A3B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48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81</a:t>
            </a:r>
          </a:p>
        </p:txBody>
      </p:sp>
      <p:sp>
        <p:nvSpPr>
          <p:cNvPr id="74794" name="Text Box 42">
            <a:extLst>
              <a:ext uri="{FF2B5EF4-FFF2-40B4-BE49-F238E27FC236}">
                <a16:creationId xmlns:a16="http://schemas.microsoft.com/office/drawing/2014/main" id="{1A8700FE-1125-514A-A7A7-921C21613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92</a:t>
            </a:r>
          </a:p>
        </p:txBody>
      </p:sp>
      <p:sp>
        <p:nvSpPr>
          <p:cNvPr id="74795" name="Text Box 43">
            <a:extLst>
              <a:ext uri="{FF2B5EF4-FFF2-40B4-BE49-F238E27FC236}">
                <a16:creationId xmlns:a16="http://schemas.microsoft.com/office/drawing/2014/main" id="{9F80C65B-D7C8-7A42-972A-DA34AF92A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800" y="4754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75</a:t>
            </a:r>
          </a:p>
        </p:txBody>
      </p:sp>
      <p:sp>
        <p:nvSpPr>
          <p:cNvPr id="74796" name="Oval 44">
            <a:extLst>
              <a:ext uri="{FF2B5EF4-FFF2-40B4-BE49-F238E27FC236}">
                <a16:creationId xmlns:a16="http://schemas.microsoft.com/office/drawing/2014/main" id="{C19CBE33-2A3F-F14C-9B4D-A51B7974A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00" y="4648200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97" name="Text Box 45">
            <a:extLst>
              <a:ext uri="{FF2B5EF4-FFF2-40B4-BE49-F238E27FC236}">
                <a16:creationId xmlns:a16="http://schemas.microsoft.com/office/drawing/2014/main" id="{594A621F-B544-BD42-95EB-FD8B68590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988" y="475615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65</a:t>
            </a:r>
          </a:p>
        </p:txBody>
      </p:sp>
      <p:sp>
        <p:nvSpPr>
          <p:cNvPr id="74798" name="Oval 46">
            <a:extLst>
              <a:ext uri="{FF2B5EF4-FFF2-40B4-BE49-F238E27FC236}">
                <a16:creationId xmlns:a16="http://schemas.microsoft.com/office/drawing/2014/main" id="{2471B410-4238-2E45-8D81-2DAB74851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6" y="4724401"/>
            <a:ext cx="384175" cy="3016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799" name="Text Box 47">
            <a:extLst>
              <a:ext uri="{FF2B5EF4-FFF2-40B4-BE49-F238E27FC236}">
                <a16:creationId xmlns:a16="http://schemas.microsoft.com/office/drawing/2014/main" id="{1F7213B2-B1F6-DE48-88EB-0DE5074A2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1" y="42672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  <a:r>
              <a:rPr lang="en-US" altLang="en-IL" sz="2400" baseline="-25000">
                <a:latin typeface="Times New Roman" panose="02020603050405020304" pitchFamily="18" charset="0"/>
              </a:rPr>
              <a:t>2</a:t>
            </a:r>
            <a:endParaRPr lang="en-US" altLang="en-IL" sz="2400" b="1">
              <a:latin typeface="Times New Roman" panose="02020603050405020304" pitchFamily="18" charset="0"/>
            </a:endParaRPr>
          </a:p>
        </p:txBody>
      </p:sp>
      <p:sp>
        <p:nvSpPr>
          <p:cNvPr id="74800" name="Text Box 48">
            <a:extLst>
              <a:ext uri="{FF2B5EF4-FFF2-40B4-BE49-F238E27FC236}">
                <a16:creationId xmlns:a16="http://schemas.microsoft.com/office/drawing/2014/main" id="{72E30692-C987-CA4D-90F3-85878EA58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934" y="4019978"/>
            <a:ext cx="2428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dirty="0" err="1"/>
              <a:t>QuickSort</a:t>
            </a:r>
            <a:r>
              <a:rPr lang="en-US" altLang="en-IL" sz="2400" dirty="0"/>
              <a:t>(S1) and</a:t>
            </a:r>
          </a:p>
          <a:p>
            <a:pPr algn="ctr"/>
            <a:r>
              <a:rPr lang="en-US" altLang="en-IL" sz="2400" dirty="0" err="1"/>
              <a:t>QuickSort</a:t>
            </a:r>
            <a:r>
              <a:rPr lang="en-US" altLang="en-IL" sz="2400" dirty="0"/>
              <a:t>(S2)</a:t>
            </a:r>
          </a:p>
        </p:txBody>
      </p:sp>
      <p:sp>
        <p:nvSpPr>
          <p:cNvPr id="74801" name="Oval 49">
            <a:extLst>
              <a:ext uri="{FF2B5EF4-FFF2-40B4-BE49-F238E27FC236}">
                <a16:creationId xmlns:a16="http://schemas.microsoft.com/office/drawing/2014/main" id="{D4CB9900-5997-D54B-A2E0-C687CC654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672138"/>
            <a:ext cx="36830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802" name="Text Box 50">
            <a:extLst>
              <a:ext uri="{FF2B5EF4-FFF2-40B4-BE49-F238E27FC236}">
                <a16:creationId xmlns:a16="http://schemas.microsoft.com/office/drawing/2014/main" id="{11A8AC84-BFB1-444C-A382-30079EC6F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13</a:t>
            </a:r>
          </a:p>
        </p:txBody>
      </p:sp>
      <p:sp>
        <p:nvSpPr>
          <p:cNvPr id="74803" name="Text Box 51">
            <a:extLst>
              <a:ext uri="{FF2B5EF4-FFF2-40B4-BE49-F238E27FC236}">
                <a16:creationId xmlns:a16="http://schemas.microsoft.com/office/drawing/2014/main" id="{052127E9-E864-B34A-AAA5-4A1851B3B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43</a:t>
            </a:r>
          </a:p>
        </p:txBody>
      </p:sp>
      <p:sp>
        <p:nvSpPr>
          <p:cNvPr id="74804" name="Text Box 52">
            <a:extLst>
              <a:ext uri="{FF2B5EF4-FFF2-40B4-BE49-F238E27FC236}">
                <a16:creationId xmlns:a16="http://schemas.microsoft.com/office/drawing/2014/main" id="{BCF574BC-B21C-3B4D-A53E-D5F93E36D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31</a:t>
            </a:r>
          </a:p>
        </p:txBody>
      </p:sp>
      <p:sp>
        <p:nvSpPr>
          <p:cNvPr id="74805" name="Text Box 53">
            <a:extLst>
              <a:ext uri="{FF2B5EF4-FFF2-40B4-BE49-F238E27FC236}">
                <a16:creationId xmlns:a16="http://schemas.microsoft.com/office/drawing/2014/main" id="{3481C269-3EB8-E347-8114-7AF409DBA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1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57</a:t>
            </a:r>
          </a:p>
        </p:txBody>
      </p:sp>
      <p:sp>
        <p:nvSpPr>
          <p:cNvPr id="74806" name="Text Box 54">
            <a:extLst>
              <a:ext uri="{FF2B5EF4-FFF2-40B4-BE49-F238E27FC236}">
                <a16:creationId xmlns:a16="http://schemas.microsoft.com/office/drawing/2014/main" id="{AD86F982-9AB7-2D40-8615-74AA92693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26</a:t>
            </a:r>
          </a:p>
        </p:txBody>
      </p:sp>
      <p:sp>
        <p:nvSpPr>
          <p:cNvPr id="74807" name="Text Box 55">
            <a:extLst>
              <a:ext uri="{FF2B5EF4-FFF2-40B4-BE49-F238E27FC236}">
                <a16:creationId xmlns:a16="http://schemas.microsoft.com/office/drawing/2014/main" id="{ADDBE53B-1C6D-9646-9C43-3C05A0C94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176" y="5745164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74808" name="Text Box 56">
            <a:extLst>
              <a:ext uri="{FF2B5EF4-FFF2-40B4-BE49-F238E27FC236}">
                <a16:creationId xmlns:a16="http://schemas.microsoft.com/office/drawing/2014/main" id="{E55781EC-6321-0447-97CA-8B72239A0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65</a:t>
            </a:r>
          </a:p>
        </p:txBody>
      </p:sp>
      <p:sp>
        <p:nvSpPr>
          <p:cNvPr id="74809" name="Text Box 57">
            <a:extLst>
              <a:ext uri="{FF2B5EF4-FFF2-40B4-BE49-F238E27FC236}">
                <a16:creationId xmlns:a16="http://schemas.microsoft.com/office/drawing/2014/main" id="{9A50C4DF-6EAC-1B40-ACC3-613F05F59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1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81</a:t>
            </a:r>
          </a:p>
        </p:txBody>
      </p:sp>
      <p:sp>
        <p:nvSpPr>
          <p:cNvPr id="74810" name="Text Box 58">
            <a:extLst>
              <a:ext uri="{FF2B5EF4-FFF2-40B4-BE49-F238E27FC236}">
                <a16:creationId xmlns:a16="http://schemas.microsoft.com/office/drawing/2014/main" id="{996259DF-6BA2-B042-ACD3-B0E01778C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92</a:t>
            </a:r>
          </a:p>
        </p:txBody>
      </p:sp>
      <p:sp>
        <p:nvSpPr>
          <p:cNvPr id="74811" name="Text Box 59">
            <a:extLst>
              <a:ext uri="{FF2B5EF4-FFF2-40B4-BE49-F238E27FC236}">
                <a16:creationId xmlns:a16="http://schemas.microsoft.com/office/drawing/2014/main" id="{3E4378D9-9D59-4B41-AEDF-A0999D74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0" y="57451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1200" b="1">
                <a:latin typeface="Courier New" panose="02070309020205020404" pitchFamily="49" charset="0"/>
              </a:rPr>
              <a:t>75</a:t>
            </a:r>
          </a:p>
        </p:txBody>
      </p:sp>
      <p:sp>
        <p:nvSpPr>
          <p:cNvPr id="74812" name="Text Box 60">
            <a:extLst>
              <a:ext uri="{FF2B5EF4-FFF2-40B4-BE49-F238E27FC236}">
                <a16:creationId xmlns:a16="http://schemas.microsoft.com/office/drawing/2014/main" id="{08350883-DD2C-184B-B5DA-3D79CCA25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88" y="55626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74813" name="Text Box 61">
            <a:extLst>
              <a:ext uri="{FF2B5EF4-FFF2-40B4-BE49-F238E27FC236}">
                <a16:creationId xmlns:a16="http://schemas.microsoft.com/office/drawing/2014/main" id="{2DA9A204-09F2-AE4F-AD6B-933A195C5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9006" y="5652443"/>
            <a:ext cx="1458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IL" sz="2400" dirty="0"/>
              <a:t>S is sorted</a:t>
            </a:r>
          </a:p>
        </p:txBody>
      </p:sp>
      <p:sp>
        <p:nvSpPr>
          <p:cNvPr id="74815" name="Freeform 63">
            <a:extLst>
              <a:ext uri="{FF2B5EF4-FFF2-40B4-BE49-F238E27FC236}">
                <a16:creationId xmlns:a16="http://schemas.microsoft.com/office/drawing/2014/main" id="{CA3292AB-9B9D-734D-94B1-EC3227898E29}"/>
              </a:ext>
            </a:extLst>
          </p:cNvPr>
          <p:cNvSpPr>
            <a:spLocks/>
          </p:cNvSpPr>
          <p:nvPr/>
        </p:nvSpPr>
        <p:spPr bwMode="auto">
          <a:xfrm>
            <a:off x="5402265" y="2100263"/>
            <a:ext cx="2459036" cy="430214"/>
          </a:xfrm>
          <a:custGeom>
            <a:avLst/>
            <a:gdLst>
              <a:gd name="T0" fmla="*/ 1877 w 1877"/>
              <a:gd name="T1" fmla="*/ 0 h 250"/>
              <a:gd name="T2" fmla="*/ 600 w 1877"/>
              <a:gd name="T3" fmla="*/ 79 h 250"/>
              <a:gd name="T4" fmla="*/ 0 w 1877"/>
              <a:gd name="T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7" h="250">
                <a:moveTo>
                  <a:pt x="1877" y="0"/>
                </a:moveTo>
                <a:cubicBezTo>
                  <a:pt x="1664" y="13"/>
                  <a:pt x="913" y="37"/>
                  <a:pt x="600" y="79"/>
                </a:cubicBezTo>
                <a:cubicBezTo>
                  <a:pt x="287" y="121"/>
                  <a:pt x="125" y="215"/>
                  <a:pt x="0" y="25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816" name="AutoShape 64">
            <a:extLst>
              <a:ext uri="{FF2B5EF4-FFF2-40B4-BE49-F238E27FC236}">
                <a16:creationId xmlns:a16="http://schemas.microsoft.com/office/drawing/2014/main" id="{12FD5CA4-BA78-5446-9741-9400D83BC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2438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817" name="AutoShape 65">
            <a:extLst>
              <a:ext uri="{FF2B5EF4-FFF2-40B4-BE49-F238E27FC236}">
                <a16:creationId xmlns:a16="http://schemas.microsoft.com/office/drawing/2014/main" id="{8AAA7870-6B0E-4C43-A3B0-D74F4A461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581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74818" name="AutoShape 66">
            <a:extLst>
              <a:ext uri="{FF2B5EF4-FFF2-40B4-BE49-F238E27FC236}">
                <a16:creationId xmlns:a16="http://schemas.microsoft.com/office/drawing/2014/main" id="{B7BCD98A-DE9E-F046-8D53-2E7497033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5105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9F1EE1-B04D-8D43-98C6-DFDEC41E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A009894-D8A4-4E46-9C4F-AB10D56F3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76741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Searching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39B9C9F-6FEF-594F-BF14-D5543F1BB1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2826"/>
            <a:ext cx="10515600" cy="43513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IL" sz="2400" i="1" dirty="0"/>
              <a:t>Searching</a:t>
            </a:r>
            <a:r>
              <a:rPr lang="en-US" altLang="en-IL" sz="2400" dirty="0"/>
              <a:t> is the process of looking for a particular value in a collection.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IL" sz="2400" dirty="0"/>
              <a:t>For example, a program that maintains a membership list for a club might need to look up information for a particular member – this involves some sort of search process.</a:t>
            </a:r>
            <a:endParaRPr lang="en-US" altLang="en-IL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86BA5-BD2B-4244-8103-F9CB92B9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55" y="3268133"/>
            <a:ext cx="5113089" cy="2832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DF75C-4D16-E640-86DD-1128308F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21A69-C4C4-E049-9792-D96FAF05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A7FE-274D-A944-A2E4-9A25F4F8D62D}" type="slidenum">
              <a:rPr lang="en-US" altLang="en-IL" smtClean="0"/>
              <a:pPr/>
              <a:t>41</a:t>
            </a:fld>
            <a:endParaRPr lang="en-US" altLang="en-IL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>
            <a:extLst>
              <a:ext uri="{FF2B5EF4-FFF2-40B4-BE49-F238E27FC236}">
                <a16:creationId xmlns:a16="http://schemas.microsoft.com/office/drawing/2014/main" id="{9E340371-F7E5-2E4F-BC7A-F80FCA30B1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77827" name="Rectangle 1027">
            <a:extLst>
              <a:ext uri="{FF2B5EF4-FFF2-40B4-BE49-F238E27FC236}">
                <a16:creationId xmlns:a16="http://schemas.microsoft.com/office/drawing/2014/main" id="{A9FF26B0-F8DB-9B42-9DF4-7AE73A8F5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IL" sz="2400" dirty="0"/>
              <a:t>Perhaps we can do better than O(n) in the average case?</a:t>
            </a:r>
          </a:p>
          <a:p>
            <a:pPr>
              <a:lnSpc>
                <a:spcPct val="150000"/>
              </a:lnSpc>
            </a:pPr>
            <a:r>
              <a:rPr lang="en-US" altLang="en-IL" sz="2400" dirty="0"/>
              <a:t>Assume that we are give an array of records that is sorted.  For instance:</a:t>
            </a:r>
          </a:p>
          <a:p>
            <a:pPr lvl="1">
              <a:lnSpc>
                <a:spcPct val="150000"/>
              </a:lnSpc>
            </a:pPr>
            <a:r>
              <a:rPr lang="en-US" altLang="en-IL" dirty="0"/>
              <a:t>an array of records with integer keys sorted from smallest to largest (e.g., ID numbers), or</a:t>
            </a:r>
          </a:p>
          <a:p>
            <a:pPr lvl="1">
              <a:lnSpc>
                <a:spcPct val="150000"/>
              </a:lnSpc>
            </a:pPr>
            <a:r>
              <a:rPr lang="en-US" altLang="en-IL" dirty="0"/>
              <a:t>an array of records with string keys sorted in alphabetical order (e.g., names).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en-IL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468974-BCD4-1641-8029-BBB5212F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43F82-55E7-214C-866A-6BCC32D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A7FE-274D-A944-A2E4-9A25F4F8D62D}" type="slidenum">
              <a:rPr lang="en-US" altLang="en-IL" smtClean="0"/>
              <a:pPr/>
              <a:t>42</a:t>
            </a:fld>
            <a:endParaRPr lang="en-US" altLang="en-I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B623455-8682-034B-98D4-816087DEB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9A934BAB-D61E-EF4E-BBA6-6B3801614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0C0BAC42-5976-134C-8EFC-08D5C7876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0DCA12FD-C332-254B-A470-6F66DB55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93190" name="Rectangle 6">
            <a:extLst>
              <a:ext uri="{FF2B5EF4-FFF2-40B4-BE49-F238E27FC236}">
                <a16:creationId xmlns:a16="http://schemas.microsoft.com/office/drawing/2014/main" id="{FF965341-75B5-7E43-BA32-2E9D9B7D4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93191" name="Rectangle 7">
            <a:extLst>
              <a:ext uri="{FF2B5EF4-FFF2-40B4-BE49-F238E27FC236}">
                <a16:creationId xmlns:a16="http://schemas.microsoft.com/office/drawing/2014/main" id="{4233B3B9-21D9-E649-AF53-7A346EF8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93192" name="Rectangle 8">
            <a:extLst>
              <a:ext uri="{FF2B5EF4-FFF2-40B4-BE49-F238E27FC236}">
                <a16:creationId xmlns:a16="http://schemas.microsoft.com/office/drawing/2014/main" id="{E04AE909-F66E-D04F-A50F-356AAFF11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93193" name="Rectangle 9">
            <a:extLst>
              <a:ext uri="{FF2B5EF4-FFF2-40B4-BE49-F238E27FC236}">
                <a16:creationId xmlns:a16="http://schemas.microsoft.com/office/drawing/2014/main" id="{C16888AD-4FFE-E54A-A9FC-43CEA612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93194" name="Rectangle 10">
            <a:extLst>
              <a:ext uri="{FF2B5EF4-FFF2-40B4-BE49-F238E27FC236}">
                <a16:creationId xmlns:a16="http://schemas.microsoft.com/office/drawing/2014/main" id="{94ADB26A-D3F0-8542-AE78-D62C660F1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93195" name="Rectangle 11">
            <a:extLst>
              <a:ext uri="{FF2B5EF4-FFF2-40B4-BE49-F238E27FC236}">
                <a16:creationId xmlns:a16="http://schemas.microsoft.com/office/drawing/2014/main" id="{ADFCAC0D-5BAA-934D-90D9-F12AF085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93196" name="Rectangle 12">
            <a:extLst>
              <a:ext uri="{FF2B5EF4-FFF2-40B4-BE49-F238E27FC236}">
                <a16:creationId xmlns:a16="http://schemas.microsoft.com/office/drawing/2014/main" id="{E687355B-8252-C244-89C3-3A824CDA1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93197" name="Rectangle 13">
            <a:extLst>
              <a:ext uri="{FF2B5EF4-FFF2-40B4-BE49-F238E27FC236}">
                <a16:creationId xmlns:a16="http://schemas.microsoft.com/office/drawing/2014/main" id="{FBB2B2BB-6FA0-EB49-905E-7B194335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93198" name="Rectangle 14">
            <a:extLst>
              <a:ext uri="{FF2B5EF4-FFF2-40B4-BE49-F238E27FC236}">
                <a16:creationId xmlns:a16="http://schemas.microsoft.com/office/drawing/2014/main" id="{F6C8CA4A-298C-AD47-8F11-092FBD84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93199" name="Rectangle 15">
            <a:extLst>
              <a:ext uri="{FF2B5EF4-FFF2-40B4-BE49-F238E27FC236}">
                <a16:creationId xmlns:a16="http://schemas.microsoft.com/office/drawing/2014/main" id="{F7738CEC-82CB-A747-B76D-24E691C78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93200" name="Rectangle 16">
            <a:extLst>
              <a:ext uri="{FF2B5EF4-FFF2-40B4-BE49-F238E27FC236}">
                <a16:creationId xmlns:a16="http://schemas.microsoft.com/office/drawing/2014/main" id="{D67FED00-499E-5E45-B581-36C8E933D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93201" name="Rectangle 17">
            <a:extLst>
              <a:ext uri="{FF2B5EF4-FFF2-40B4-BE49-F238E27FC236}">
                <a16:creationId xmlns:a16="http://schemas.microsoft.com/office/drawing/2014/main" id="{5F7B5500-7767-D84D-8E73-1E73A8977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05CB41-485F-9C42-941E-9FAEB23E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48ACA-AEC0-974D-93CC-F9E47C39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43</a:t>
            </a:fld>
            <a:endParaRPr lang="en-IL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>
            <a:extLst>
              <a:ext uri="{FF2B5EF4-FFF2-40B4-BE49-F238E27FC236}">
                <a16:creationId xmlns:a16="http://schemas.microsoft.com/office/drawing/2014/main" id="{D370FD26-7EF0-3448-935C-80486A3BD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0899" name="Rectangle 1027">
            <a:extLst>
              <a:ext uri="{FF2B5EF4-FFF2-40B4-BE49-F238E27FC236}">
                <a16:creationId xmlns:a16="http://schemas.microsoft.com/office/drawing/2014/main" id="{AECB9C22-BC0D-AD4D-8E8A-984F1E498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0900" name="Rectangle 1028">
            <a:extLst>
              <a:ext uri="{FF2B5EF4-FFF2-40B4-BE49-F238E27FC236}">
                <a16:creationId xmlns:a16="http://schemas.microsoft.com/office/drawing/2014/main" id="{E9FC9D42-001B-7742-B23C-6A4DE581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0901" name="Text Box 1029">
            <a:extLst>
              <a:ext uri="{FF2B5EF4-FFF2-40B4-BE49-F238E27FC236}">
                <a16:creationId xmlns:a16="http://schemas.microsoft.com/office/drawing/2014/main" id="{5FD80C50-E3EB-5346-9F2E-36D981652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0902" name="Rectangle 1030">
            <a:extLst>
              <a:ext uri="{FF2B5EF4-FFF2-40B4-BE49-F238E27FC236}">
                <a16:creationId xmlns:a16="http://schemas.microsoft.com/office/drawing/2014/main" id="{B2B31C63-4E92-1648-B426-FF7EDAFD8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0903" name="Rectangle 1031">
            <a:extLst>
              <a:ext uri="{FF2B5EF4-FFF2-40B4-BE49-F238E27FC236}">
                <a16:creationId xmlns:a16="http://schemas.microsoft.com/office/drawing/2014/main" id="{8401E343-CE1D-3C4B-9566-D409EDD2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0904" name="Rectangle 1032">
            <a:extLst>
              <a:ext uri="{FF2B5EF4-FFF2-40B4-BE49-F238E27FC236}">
                <a16:creationId xmlns:a16="http://schemas.microsoft.com/office/drawing/2014/main" id="{1709D261-A30E-0A47-9200-0ABD4E543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0905" name="Rectangle 1033">
            <a:extLst>
              <a:ext uri="{FF2B5EF4-FFF2-40B4-BE49-F238E27FC236}">
                <a16:creationId xmlns:a16="http://schemas.microsoft.com/office/drawing/2014/main" id="{694D5375-DCE4-6B49-BCF0-FB94C7823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0906" name="Rectangle 1034">
            <a:extLst>
              <a:ext uri="{FF2B5EF4-FFF2-40B4-BE49-F238E27FC236}">
                <a16:creationId xmlns:a16="http://schemas.microsoft.com/office/drawing/2014/main" id="{EA1B6C01-8806-8D43-BEF4-3D3B8740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0907" name="Rectangle 1035">
            <a:extLst>
              <a:ext uri="{FF2B5EF4-FFF2-40B4-BE49-F238E27FC236}">
                <a16:creationId xmlns:a16="http://schemas.microsoft.com/office/drawing/2014/main" id="{0DA15A96-EADC-4A4D-9B47-D99F4C9E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0908" name="Rectangle 1036">
            <a:extLst>
              <a:ext uri="{FF2B5EF4-FFF2-40B4-BE49-F238E27FC236}">
                <a16:creationId xmlns:a16="http://schemas.microsoft.com/office/drawing/2014/main" id="{98721070-53DB-9F43-A054-EBB8D633A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0909" name="Rectangle 1037">
            <a:extLst>
              <a:ext uri="{FF2B5EF4-FFF2-40B4-BE49-F238E27FC236}">
                <a16:creationId xmlns:a16="http://schemas.microsoft.com/office/drawing/2014/main" id="{432EC948-F0ED-6F40-85D1-74FBF32E5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0910" name="Rectangle 1038">
            <a:extLst>
              <a:ext uri="{FF2B5EF4-FFF2-40B4-BE49-F238E27FC236}">
                <a16:creationId xmlns:a16="http://schemas.microsoft.com/office/drawing/2014/main" id="{D6702C6A-AFD0-C04E-B1BF-29DDE4AC2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0911" name="Rectangle 1039">
            <a:extLst>
              <a:ext uri="{FF2B5EF4-FFF2-40B4-BE49-F238E27FC236}">
                <a16:creationId xmlns:a16="http://schemas.microsoft.com/office/drawing/2014/main" id="{C6709D8F-1C88-B741-BE3D-ADC91E3A8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0912" name="Rectangle 1040">
            <a:extLst>
              <a:ext uri="{FF2B5EF4-FFF2-40B4-BE49-F238E27FC236}">
                <a16:creationId xmlns:a16="http://schemas.microsoft.com/office/drawing/2014/main" id="{2F16E7BE-52D4-E64F-A305-6E9DD9928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0913" name="Rectangle 1041">
            <a:extLst>
              <a:ext uri="{FF2B5EF4-FFF2-40B4-BE49-F238E27FC236}">
                <a16:creationId xmlns:a16="http://schemas.microsoft.com/office/drawing/2014/main" id="{1FB892A2-0E19-E442-A5DC-6D3AAE836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0914" name="Line 1042">
            <a:extLst>
              <a:ext uri="{FF2B5EF4-FFF2-40B4-BE49-F238E27FC236}">
                <a16:creationId xmlns:a16="http://schemas.microsoft.com/office/drawing/2014/main" id="{7DC0B37A-45A4-F043-999D-3A4B41690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0915" name="Text Box 1043">
            <a:extLst>
              <a:ext uri="{FF2B5EF4-FFF2-40B4-BE49-F238E27FC236}">
                <a16:creationId xmlns:a16="http://schemas.microsoft.com/office/drawing/2014/main" id="{B03B5E0E-1073-A445-B2B8-0E22529CC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1" y="5756275"/>
            <a:ext cx="2728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Find approximate midpoint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8A12D2-0A11-BA44-B279-A22F18ED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BD2A2-3E1C-3F4A-B529-C3F85753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44</a:t>
            </a:fld>
            <a:endParaRPr lang="en-IL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129B1DF0-0AC5-184C-9E11-224B20E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4639594C-3113-2942-80E6-F4EDBB61F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1924" name="Rectangle 1028">
            <a:extLst>
              <a:ext uri="{FF2B5EF4-FFF2-40B4-BE49-F238E27FC236}">
                <a16:creationId xmlns:a16="http://schemas.microsoft.com/office/drawing/2014/main" id="{E90B8F78-258E-524F-B294-D19E354E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4DEA9D3D-EBE0-BC4E-A8AC-6605E402B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1926" name="Rectangle 1030">
            <a:extLst>
              <a:ext uri="{FF2B5EF4-FFF2-40B4-BE49-F238E27FC236}">
                <a16:creationId xmlns:a16="http://schemas.microsoft.com/office/drawing/2014/main" id="{18939DF3-7ECA-C744-A57C-562278CCD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1927" name="Rectangle 1031">
            <a:extLst>
              <a:ext uri="{FF2B5EF4-FFF2-40B4-BE49-F238E27FC236}">
                <a16:creationId xmlns:a16="http://schemas.microsoft.com/office/drawing/2014/main" id="{534FFFD0-C2E2-2E48-B8A5-263ABA4A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1928" name="Rectangle 1032">
            <a:extLst>
              <a:ext uri="{FF2B5EF4-FFF2-40B4-BE49-F238E27FC236}">
                <a16:creationId xmlns:a16="http://schemas.microsoft.com/office/drawing/2014/main" id="{4EEA2B36-0E45-DC49-82E7-BC70DDF9B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1929" name="Rectangle 1033">
            <a:extLst>
              <a:ext uri="{FF2B5EF4-FFF2-40B4-BE49-F238E27FC236}">
                <a16:creationId xmlns:a16="http://schemas.microsoft.com/office/drawing/2014/main" id="{89CA2BC4-2A2A-404B-97FB-23F07944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1930" name="Rectangle 1034">
            <a:extLst>
              <a:ext uri="{FF2B5EF4-FFF2-40B4-BE49-F238E27FC236}">
                <a16:creationId xmlns:a16="http://schemas.microsoft.com/office/drawing/2014/main" id="{C9586792-602D-894F-AD7D-FA81FB115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1931" name="Rectangle 1035">
            <a:extLst>
              <a:ext uri="{FF2B5EF4-FFF2-40B4-BE49-F238E27FC236}">
                <a16:creationId xmlns:a16="http://schemas.microsoft.com/office/drawing/2014/main" id="{CF99247C-833F-B046-AECD-0C18C5E8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1932" name="Rectangle 1036">
            <a:extLst>
              <a:ext uri="{FF2B5EF4-FFF2-40B4-BE49-F238E27FC236}">
                <a16:creationId xmlns:a16="http://schemas.microsoft.com/office/drawing/2014/main" id="{AED215AB-3D62-4141-8892-EB199A740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1933" name="Rectangle 1037">
            <a:extLst>
              <a:ext uri="{FF2B5EF4-FFF2-40B4-BE49-F238E27FC236}">
                <a16:creationId xmlns:a16="http://schemas.microsoft.com/office/drawing/2014/main" id="{4B0604C4-D892-D443-BB69-E00C17043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1934" name="Rectangle 1038">
            <a:extLst>
              <a:ext uri="{FF2B5EF4-FFF2-40B4-BE49-F238E27FC236}">
                <a16:creationId xmlns:a16="http://schemas.microsoft.com/office/drawing/2014/main" id="{799EBFC6-D96E-2840-AB41-0F28FFE1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1935" name="Rectangle 1039">
            <a:extLst>
              <a:ext uri="{FF2B5EF4-FFF2-40B4-BE49-F238E27FC236}">
                <a16:creationId xmlns:a16="http://schemas.microsoft.com/office/drawing/2014/main" id="{B45EBC59-2E0A-034A-8BFB-33903A77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1936" name="Rectangle 1040">
            <a:extLst>
              <a:ext uri="{FF2B5EF4-FFF2-40B4-BE49-F238E27FC236}">
                <a16:creationId xmlns:a16="http://schemas.microsoft.com/office/drawing/2014/main" id="{81AFAB8C-25BE-8D44-BB39-AFD38009B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1937" name="Rectangle 1041">
            <a:extLst>
              <a:ext uri="{FF2B5EF4-FFF2-40B4-BE49-F238E27FC236}">
                <a16:creationId xmlns:a16="http://schemas.microsoft.com/office/drawing/2014/main" id="{597B198D-8AC2-724D-8263-496F16C24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1938" name="Line 1042">
            <a:extLst>
              <a:ext uri="{FF2B5EF4-FFF2-40B4-BE49-F238E27FC236}">
                <a16:creationId xmlns:a16="http://schemas.microsoft.com/office/drawing/2014/main" id="{C1C81512-329D-4749-86CC-C590B70B2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1939" name="Text Box 1043">
            <a:extLst>
              <a:ext uri="{FF2B5EF4-FFF2-40B4-BE49-F238E27FC236}">
                <a16:creationId xmlns:a16="http://schemas.microsoft.com/office/drawing/2014/main" id="{9D532137-636D-3049-9F89-0FE251C14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513" y="5756276"/>
            <a:ext cx="25122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Is 7 = midpoint key?  NO.</a:t>
            </a:r>
          </a:p>
          <a:p>
            <a:r>
              <a:rPr lang="en-US" altLang="en-IL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A3B35-2FFA-6C4C-9A4B-6864DA91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437C8-9BD0-FD43-B8DB-ADD2B64B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45</a:t>
            </a:fld>
            <a:endParaRPr lang="en-IL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>
            <a:extLst>
              <a:ext uri="{FF2B5EF4-FFF2-40B4-BE49-F238E27FC236}">
                <a16:creationId xmlns:a16="http://schemas.microsoft.com/office/drawing/2014/main" id="{221903DA-FFE7-024C-A4D3-0EB120475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2947" name="Rectangle 1027">
            <a:extLst>
              <a:ext uri="{FF2B5EF4-FFF2-40B4-BE49-F238E27FC236}">
                <a16:creationId xmlns:a16="http://schemas.microsoft.com/office/drawing/2014/main" id="{BFDF8F8C-9DFA-DA46-9BAF-580EAC24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2948" name="Rectangle 1028">
            <a:extLst>
              <a:ext uri="{FF2B5EF4-FFF2-40B4-BE49-F238E27FC236}">
                <a16:creationId xmlns:a16="http://schemas.microsoft.com/office/drawing/2014/main" id="{0CC5735E-1B71-9D4C-B65E-537637617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2949" name="Text Box 1029">
            <a:extLst>
              <a:ext uri="{FF2B5EF4-FFF2-40B4-BE49-F238E27FC236}">
                <a16:creationId xmlns:a16="http://schemas.microsoft.com/office/drawing/2014/main" id="{FEF32C32-FB25-C94E-ACB8-6AD1FFA9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2950" name="Rectangle 1030">
            <a:extLst>
              <a:ext uri="{FF2B5EF4-FFF2-40B4-BE49-F238E27FC236}">
                <a16:creationId xmlns:a16="http://schemas.microsoft.com/office/drawing/2014/main" id="{1EC578E8-26C1-E14E-B4CF-E01C5B1EB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2951" name="Rectangle 1031">
            <a:extLst>
              <a:ext uri="{FF2B5EF4-FFF2-40B4-BE49-F238E27FC236}">
                <a16:creationId xmlns:a16="http://schemas.microsoft.com/office/drawing/2014/main" id="{19210D30-8667-0A4D-A293-B7871019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2952" name="Rectangle 1032">
            <a:extLst>
              <a:ext uri="{FF2B5EF4-FFF2-40B4-BE49-F238E27FC236}">
                <a16:creationId xmlns:a16="http://schemas.microsoft.com/office/drawing/2014/main" id="{F48F88FF-709D-5D41-9189-2FB3F8AA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2953" name="Rectangle 1033">
            <a:extLst>
              <a:ext uri="{FF2B5EF4-FFF2-40B4-BE49-F238E27FC236}">
                <a16:creationId xmlns:a16="http://schemas.microsoft.com/office/drawing/2014/main" id="{519C8146-AC14-1543-87CF-8D237ADFC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2954" name="Rectangle 1034">
            <a:extLst>
              <a:ext uri="{FF2B5EF4-FFF2-40B4-BE49-F238E27FC236}">
                <a16:creationId xmlns:a16="http://schemas.microsoft.com/office/drawing/2014/main" id="{AF1CF491-0F63-6B47-97DA-87A47559E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2955" name="Rectangle 1035">
            <a:extLst>
              <a:ext uri="{FF2B5EF4-FFF2-40B4-BE49-F238E27FC236}">
                <a16:creationId xmlns:a16="http://schemas.microsoft.com/office/drawing/2014/main" id="{FD11CF98-1EA0-9F46-81D3-15EDB82D7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2956" name="Rectangle 1036">
            <a:extLst>
              <a:ext uri="{FF2B5EF4-FFF2-40B4-BE49-F238E27FC236}">
                <a16:creationId xmlns:a16="http://schemas.microsoft.com/office/drawing/2014/main" id="{61D367CA-1136-C74C-8F91-EFE215FA5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2957" name="Rectangle 1037">
            <a:extLst>
              <a:ext uri="{FF2B5EF4-FFF2-40B4-BE49-F238E27FC236}">
                <a16:creationId xmlns:a16="http://schemas.microsoft.com/office/drawing/2014/main" id="{C8D05E97-BFA8-4144-8C08-AB26FBE1F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2958" name="Rectangle 1038">
            <a:extLst>
              <a:ext uri="{FF2B5EF4-FFF2-40B4-BE49-F238E27FC236}">
                <a16:creationId xmlns:a16="http://schemas.microsoft.com/office/drawing/2014/main" id="{5FD18460-ED2F-614D-9D27-54AD52AB9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2959" name="Rectangle 1039">
            <a:extLst>
              <a:ext uri="{FF2B5EF4-FFF2-40B4-BE49-F238E27FC236}">
                <a16:creationId xmlns:a16="http://schemas.microsoft.com/office/drawing/2014/main" id="{C1FD19F8-194C-B047-A04A-EF488E92C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2960" name="Rectangle 1040">
            <a:extLst>
              <a:ext uri="{FF2B5EF4-FFF2-40B4-BE49-F238E27FC236}">
                <a16:creationId xmlns:a16="http://schemas.microsoft.com/office/drawing/2014/main" id="{9BC3EE35-EA2D-A045-A6F4-DE501C64E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2961" name="Rectangle 1041">
            <a:extLst>
              <a:ext uri="{FF2B5EF4-FFF2-40B4-BE49-F238E27FC236}">
                <a16:creationId xmlns:a16="http://schemas.microsoft.com/office/drawing/2014/main" id="{8F459B6B-2862-D444-97AA-9741046E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2962" name="Line 1042">
            <a:extLst>
              <a:ext uri="{FF2B5EF4-FFF2-40B4-BE49-F238E27FC236}">
                <a16:creationId xmlns:a16="http://schemas.microsoft.com/office/drawing/2014/main" id="{072E75AA-8FAB-194A-9397-8408999F9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2963" name="Text Box 1043">
            <a:extLst>
              <a:ext uri="{FF2B5EF4-FFF2-40B4-BE49-F238E27FC236}">
                <a16:creationId xmlns:a16="http://schemas.microsoft.com/office/drawing/2014/main" id="{80D19AA7-CE20-314D-9FBB-429BF8507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282" y="5756275"/>
            <a:ext cx="24893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/>
              <a:t>Is 7 &lt; midpoint key? YES.</a:t>
            </a:r>
          </a:p>
          <a:p>
            <a:pPr algn="ctr"/>
            <a:endParaRPr lang="en-US" altLang="en-IL"/>
          </a:p>
          <a:p>
            <a:pPr algn="ctr"/>
            <a:r>
              <a:rPr lang="en-US" altLang="en-IL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9BAC29-A636-1C46-835B-4B2818E2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016F7-9019-E74C-9C82-FBAC04F0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46</a:t>
            </a:fld>
            <a:endParaRPr lang="en-IL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26">
            <a:extLst>
              <a:ext uri="{FF2B5EF4-FFF2-40B4-BE49-F238E27FC236}">
                <a16:creationId xmlns:a16="http://schemas.microsoft.com/office/drawing/2014/main" id="{41F92AA0-B58A-2447-81D6-9B4A9F593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4995" name="Rectangle 1027">
            <a:extLst>
              <a:ext uri="{FF2B5EF4-FFF2-40B4-BE49-F238E27FC236}">
                <a16:creationId xmlns:a16="http://schemas.microsoft.com/office/drawing/2014/main" id="{16D3F88B-6E38-3745-AA63-1D0C20125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4996" name="Rectangle 1028">
            <a:extLst>
              <a:ext uri="{FF2B5EF4-FFF2-40B4-BE49-F238E27FC236}">
                <a16:creationId xmlns:a16="http://schemas.microsoft.com/office/drawing/2014/main" id="{13ABD333-FB04-AE41-93F8-E2592853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4997" name="Text Box 1029">
            <a:extLst>
              <a:ext uri="{FF2B5EF4-FFF2-40B4-BE49-F238E27FC236}">
                <a16:creationId xmlns:a16="http://schemas.microsoft.com/office/drawing/2014/main" id="{FF1AA9F4-A0A0-3A4A-B9E8-36217DC42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4998" name="Rectangle 1030">
            <a:extLst>
              <a:ext uri="{FF2B5EF4-FFF2-40B4-BE49-F238E27FC236}">
                <a16:creationId xmlns:a16="http://schemas.microsoft.com/office/drawing/2014/main" id="{E3AD6BBA-D4ED-6147-9F43-0EB7EFE71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4999" name="Rectangle 1031">
            <a:extLst>
              <a:ext uri="{FF2B5EF4-FFF2-40B4-BE49-F238E27FC236}">
                <a16:creationId xmlns:a16="http://schemas.microsoft.com/office/drawing/2014/main" id="{FEB654AF-6D62-1C46-99B0-0157D7BA5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5000" name="Rectangle 1032">
            <a:extLst>
              <a:ext uri="{FF2B5EF4-FFF2-40B4-BE49-F238E27FC236}">
                <a16:creationId xmlns:a16="http://schemas.microsoft.com/office/drawing/2014/main" id="{A63873DE-9BE1-2B41-8094-3258FFFA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5001" name="Rectangle 1033">
            <a:extLst>
              <a:ext uri="{FF2B5EF4-FFF2-40B4-BE49-F238E27FC236}">
                <a16:creationId xmlns:a16="http://schemas.microsoft.com/office/drawing/2014/main" id="{19BA392F-21C0-B341-9892-EB7EB6508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5002" name="Rectangle 1034">
            <a:extLst>
              <a:ext uri="{FF2B5EF4-FFF2-40B4-BE49-F238E27FC236}">
                <a16:creationId xmlns:a16="http://schemas.microsoft.com/office/drawing/2014/main" id="{72B172F6-B56F-404E-B42A-5993C3073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5003" name="Rectangle 1035">
            <a:extLst>
              <a:ext uri="{FF2B5EF4-FFF2-40B4-BE49-F238E27FC236}">
                <a16:creationId xmlns:a16="http://schemas.microsoft.com/office/drawing/2014/main" id="{5F11273D-DC96-CA48-BF1F-E791B5DF3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5004" name="Rectangle 1036">
            <a:extLst>
              <a:ext uri="{FF2B5EF4-FFF2-40B4-BE49-F238E27FC236}">
                <a16:creationId xmlns:a16="http://schemas.microsoft.com/office/drawing/2014/main" id="{2EF488E6-FE78-014B-A23E-3477E2B6B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5005" name="Rectangle 1037">
            <a:extLst>
              <a:ext uri="{FF2B5EF4-FFF2-40B4-BE49-F238E27FC236}">
                <a16:creationId xmlns:a16="http://schemas.microsoft.com/office/drawing/2014/main" id="{C1745480-DD98-8A47-B6B3-1E3A6F966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5006" name="Rectangle 1038">
            <a:extLst>
              <a:ext uri="{FF2B5EF4-FFF2-40B4-BE49-F238E27FC236}">
                <a16:creationId xmlns:a16="http://schemas.microsoft.com/office/drawing/2014/main" id="{192EC0EF-5A7B-0340-9B60-AFCF1845D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5007" name="Rectangle 1039">
            <a:extLst>
              <a:ext uri="{FF2B5EF4-FFF2-40B4-BE49-F238E27FC236}">
                <a16:creationId xmlns:a16="http://schemas.microsoft.com/office/drawing/2014/main" id="{153A2016-707A-1540-8A50-4F54DA5B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5008" name="Rectangle 1040">
            <a:extLst>
              <a:ext uri="{FF2B5EF4-FFF2-40B4-BE49-F238E27FC236}">
                <a16:creationId xmlns:a16="http://schemas.microsoft.com/office/drawing/2014/main" id="{3A76C319-C625-CB44-BFBA-AC4611FF3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5009" name="Rectangle 1041">
            <a:extLst>
              <a:ext uri="{FF2B5EF4-FFF2-40B4-BE49-F238E27FC236}">
                <a16:creationId xmlns:a16="http://schemas.microsoft.com/office/drawing/2014/main" id="{83FAB91E-E3AE-D044-B7AB-C511B28B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5010" name="Text Box 1042">
            <a:extLst>
              <a:ext uri="{FF2B5EF4-FFF2-40B4-BE49-F238E27FC236}">
                <a16:creationId xmlns:a16="http://schemas.microsoft.com/office/drawing/2014/main" id="{698B248E-E34E-1F4F-B5D6-30DFB307F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131" y="5257801"/>
            <a:ext cx="48057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/>
              <a:t>Search for the target in the area before midpoint.</a:t>
            </a:r>
          </a:p>
          <a:p>
            <a:pPr algn="ctr"/>
            <a:r>
              <a:rPr lang="en-US" altLang="en-IL"/>
              <a:t> </a:t>
            </a:r>
          </a:p>
        </p:txBody>
      </p:sp>
      <p:sp>
        <p:nvSpPr>
          <p:cNvPr id="85011" name="AutoShape 1043">
            <a:extLst>
              <a:ext uri="{FF2B5EF4-FFF2-40B4-BE49-F238E27FC236}">
                <a16:creationId xmlns:a16="http://schemas.microsoft.com/office/drawing/2014/main" id="{A2F28FF6-3DDA-4A43-92BD-8251FF8C21C2}"/>
              </a:ext>
            </a:extLst>
          </p:cNvPr>
          <p:cNvSpPr>
            <a:spLocks/>
          </p:cNvSpPr>
          <p:nvPr/>
        </p:nvSpPr>
        <p:spPr bwMode="auto">
          <a:xfrm rot="16200000">
            <a:off x="3619500" y="3314700"/>
            <a:ext cx="533400" cy="2743200"/>
          </a:xfrm>
          <a:prstGeom prst="leftBrace">
            <a:avLst>
              <a:gd name="adj1" fmla="val 42857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561CE-F925-7D4A-82C3-DF5509D5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1E35D-EFD7-A145-984C-879C2FDF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47</a:t>
            </a:fld>
            <a:endParaRPr lang="en-IL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>
            <a:extLst>
              <a:ext uri="{FF2B5EF4-FFF2-40B4-BE49-F238E27FC236}">
                <a16:creationId xmlns:a16="http://schemas.microsoft.com/office/drawing/2014/main" id="{0A202C13-8E12-2C43-A54F-CCD682D7D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6019" name="Rectangle 1027">
            <a:extLst>
              <a:ext uri="{FF2B5EF4-FFF2-40B4-BE49-F238E27FC236}">
                <a16:creationId xmlns:a16="http://schemas.microsoft.com/office/drawing/2014/main" id="{E70D1A22-B757-F143-A2B9-5A9004547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6020" name="Rectangle 1028">
            <a:extLst>
              <a:ext uri="{FF2B5EF4-FFF2-40B4-BE49-F238E27FC236}">
                <a16:creationId xmlns:a16="http://schemas.microsoft.com/office/drawing/2014/main" id="{C93ADD64-7072-0C4F-A94C-265AE215B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6021" name="Text Box 1029">
            <a:extLst>
              <a:ext uri="{FF2B5EF4-FFF2-40B4-BE49-F238E27FC236}">
                <a16:creationId xmlns:a16="http://schemas.microsoft.com/office/drawing/2014/main" id="{A4CC7D57-0E35-8D45-A2EE-875D13B8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6022" name="Rectangle 1030">
            <a:extLst>
              <a:ext uri="{FF2B5EF4-FFF2-40B4-BE49-F238E27FC236}">
                <a16:creationId xmlns:a16="http://schemas.microsoft.com/office/drawing/2014/main" id="{9477D3C5-8991-8749-A1DF-5AF50E21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6023" name="Rectangle 1031">
            <a:extLst>
              <a:ext uri="{FF2B5EF4-FFF2-40B4-BE49-F238E27FC236}">
                <a16:creationId xmlns:a16="http://schemas.microsoft.com/office/drawing/2014/main" id="{EE98729C-95DB-9045-9F01-1F514398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6024" name="Rectangle 1032">
            <a:extLst>
              <a:ext uri="{FF2B5EF4-FFF2-40B4-BE49-F238E27FC236}">
                <a16:creationId xmlns:a16="http://schemas.microsoft.com/office/drawing/2014/main" id="{24511726-86BD-A74D-9B85-B5AE4D2EE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6025" name="Rectangle 1033">
            <a:extLst>
              <a:ext uri="{FF2B5EF4-FFF2-40B4-BE49-F238E27FC236}">
                <a16:creationId xmlns:a16="http://schemas.microsoft.com/office/drawing/2014/main" id="{78890262-2257-A240-831F-DE889056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6026" name="Rectangle 1034">
            <a:extLst>
              <a:ext uri="{FF2B5EF4-FFF2-40B4-BE49-F238E27FC236}">
                <a16:creationId xmlns:a16="http://schemas.microsoft.com/office/drawing/2014/main" id="{8A293EEF-8FAE-C845-8600-580DC0BB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6027" name="Rectangle 1035">
            <a:extLst>
              <a:ext uri="{FF2B5EF4-FFF2-40B4-BE49-F238E27FC236}">
                <a16:creationId xmlns:a16="http://schemas.microsoft.com/office/drawing/2014/main" id="{D3DF05AD-5751-1043-BCEE-791D5E0BF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6028" name="Rectangle 1036">
            <a:extLst>
              <a:ext uri="{FF2B5EF4-FFF2-40B4-BE49-F238E27FC236}">
                <a16:creationId xmlns:a16="http://schemas.microsoft.com/office/drawing/2014/main" id="{13A78C1C-F8F2-7445-B2A7-4D8C45FC1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6029" name="Rectangle 1037">
            <a:extLst>
              <a:ext uri="{FF2B5EF4-FFF2-40B4-BE49-F238E27FC236}">
                <a16:creationId xmlns:a16="http://schemas.microsoft.com/office/drawing/2014/main" id="{E3A54C84-1EF5-5940-B5AF-6722FD782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6030" name="Rectangle 1038">
            <a:extLst>
              <a:ext uri="{FF2B5EF4-FFF2-40B4-BE49-F238E27FC236}">
                <a16:creationId xmlns:a16="http://schemas.microsoft.com/office/drawing/2014/main" id="{E4FC76E4-3E02-184E-AAA8-74A230A32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6031" name="Rectangle 1039">
            <a:extLst>
              <a:ext uri="{FF2B5EF4-FFF2-40B4-BE49-F238E27FC236}">
                <a16:creationId xmlns:a16="http://schemas.microsoft.com/office/drawing/2014/main" id="{AE37FD2B-B602-8847-B7E2-7DD4D5DE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6032" name="Rectangle 1040">
            <a:extLst>
              <a:ext uri="{FF2B5EF4-FFF2-40B4-BE49-F238E27FC236}">
                <a16:creationId xmlns:a16="http://schemas.microsoft.com/office/drawing/2014/main" id="{1B981ECA-1A2E-9D4D-9C47-13EEC253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6033" name="Rectangle 1041">
            <a:extLst>
              <a:ext uri="{FF2B5EF4-FFF2-40B4-BE49-F238E27FC236}">
                <a16:creationId xmlns:a16="http://schemas.microsoft.com/office/drawing/2014/main" id="{A5972FD8-3BA3-104E-AD28-A4E8A01D2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6036" name="Line 1044">
            <a:extLst>
              <a:ext uri="{FF2B5EF4-FFF2-40B4-BE49-F238E27FC236}">
                <a16:creationId xmlns:a16="http://schemas.microsoft.com/office/drawing/2014/main" id="{915E917A-09BD-8F4A-854F-306815EB5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6037" name="Text Box 1045">
            <a:extLst>
              <a:ext uri="{FF2B5EF4-FFF2-40B4-BE49-F238E27FC236}">
                <a16:creationId xmlns:a16="http://schemas.microsoft.com/office/drawing/2014/main" id="{45B26366-6142-A145-B21C-3BC224B1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5756275"/>
            <a:ext cx="2728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Find approximate midpoint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A80E9-4319-E746-A664-78B0E71F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661-0A69-8E43-B6CD-15E98380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48</a:t>
            </a:fld>
            <a:endParaRPr lang="en-IL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>
            <a:extLst>
              <a:ext uri="{FF2B5EF4-FFF2-40B4-BE49-F238E27FC236}">
                <a16:creationId xmlns:a16="http://schemas.microsoft.com/office/drawing/2014/main" id="{4D58F6BF-8601-B44E-BD5E-34ECC5B46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7043" name="Rectangle 1027">
            <a:extLst>
              <a:ext uri="{FF2B5EF4-FFF2-40B4-BE49-F238E27FC236}">
                <a16:creationId xmlns:a16="http://schemas.microsoft.com/office/drawing/2014/main" id="{76D626EA-3E75-9E48-B7FA-FCC9F132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7044" name="Rectangle 1028">
            <a:extLst>
              <a:ext uri="{FF2B5EF4-FFF2-40B4-BE49-F238E27FC236}">
                <a16:creationId xmlns:a16="http://schemas.microsoft.com/office/drawing/2014/main" id="{AB222C75-07F6-0F41-B3C7-1A1E2899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7045" name="Text Box 1029">
            <a:extLst>
              <a:ext uri="{FF2B5EF4-FFF2-40B4-BE49-F238E27FC236}">
                <a16:creationId xmlns:a16="http://schemas.microsoft.com/office/drawing/2014/main" id="{A5C6A77D-D039-C446-8257-5C07F6782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7046" name="Rectangle 1030">
            <a:extLst>
              <a:ext uri="{FF2B5EF4-FFF2-40B4-BE49-F238E27FC236}">
                <a16:creationId xmlns:a16="http://schemas.microsoft.com/office/drawing/2014/main" id="{17F45041-A350-0B46-902C-2CE94C69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7047" name="Rectangle 1031">
            <a:extLst>
              <a:ext uri="{FF2B5EF4-FFF2-40B4-BE49-F238E27FC236}">
                <a16:creationId xmlns:a16="http://schemas.microsoft.com/office/drawing/2014/main" id="{4E1890C6-F256-254B-BAF8-12DD047E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7048" name="Rectangle 1032">
            <a:extLst>
              <a:ext uri="{FF2B5EF4-FFF2-40B4-BE49-F238E27FC236}">
                <a16:creationId xmlns:a16="http://schemas.microsoft.com/office/drawing/2014/main" id="{3F32D10B-3E55-8742-B38A-5FF076009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7049" name="Rectangle 1033">
            <a:extLst>
              <a:ext uri="{FF2B5EF4-FFF2-40B4-BE49-F238E27FC236}">
                <a16:creationId xmlns:a16="http://schemas.microsoft.com/office/drawing/2014/main" id="{4BEE6E7F-51F0-A447-98EF-4DE3D7F90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7050" name="Rectangle 1034">
            <a:extLst>
              <a:ext uri="{FF2B5EF4-FFF2-40B4-BE49-F238E27FC236}">
                <a16:creationId xmlns:a16="http://schemas.microsoft.com/office/drawing/2014/main" id="{4859C3D7-30AD-AD45-9FED-6EEB550B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7051" name="Rectangle 1035">
            <a:extLst>
              <a:ext uri="{FF2B5EF4-FFF2-40B4-BE49-F238E27FC236}">
                <a16:creationId xmlns:a16="http://schemas.microsoft.com/office/drawing/2014/main" id="{B1216BD2-944C-9141-82C1-AB4BDFE15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7052" name="Rectangle 1036">
            <a:extLst>
              <a:ext uri="{FF2B5EF4-FFF2-40B4-BE49-F238E27FC236}">
                <a16:creationId xmlns:a16="http://schemas.microsoft.com/office/drawing/2014/main" id="{C4DB8709-A13E-4D43-A1F7-2B25D790F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7053" name="Rectangle 1037">
            <a:extLst>
              <a:ext uri="{FF2B5EF4-FFF2-40B4-BE49-F238E27FC236}">
                <a16:creationId xmlns:a16="http://schemas.microsoft.com/office/drawing/2014/main" id="{0892273C-0104-E848-B78C-D2AA608D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7054" name="Rectangle 1038">
            <a:extLst>
              <a:ext uri="{FF2B5EF4-FFF2-40B4-BE49-F238E27FC236}">
                <a16:creationId xmlns:a16="http://schemas.microsoft.com/office/drawing/2014/main" id="{A3226ACC-DA30-8E4B-B69E-19EC0626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7055" name="Rectangle 1039">
            <a:extLst>
              <a:ext uri="{FF2B5EF4-FFF2-40B4-BE49-F238E27FC236}">
                <a16:creationId xmlns:a16="http://schemas.microsoft.com/office/drawing/2014/main" id="{DD4203F3-7867-294B-855D-F7AA68FC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7056" name="Rectangle 1040">
            <a:extLst>
              <a:ext uri="{FF2B5EF4-FFF2-40B4-BE49-F238E27FC236}">
                <a16:creationId xmlns:a16="http://schemas.microsoft.com/office/drawing/2014/main" id="{CD47E43C-52AE-6740-B0C2-C17B28D4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7057" name="Rectangle 1041">
            <a:extLst>
              <a:ext uri="{FF2B5EF4-FFF2-40B4-BE49-F238E27FC236}">
                <a16:creationId xmlns:a16="http://schemas.microsoft.com/office/drawing/2014/main" id="{AD1E2E10-D046-EA47-9CA1-EA3BD6FD8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7058" name="Line 1042">
            <a:extLst>
              <a:ext uri="{FF2B5EF4-FFF2-40B4-BE49-F238E27FC236}">
                <a16:creationId xmlns:a16="http://schemas.microsoft.com/office/drawing/2014/main" id="{77F92C29-B77A-DA41-890C-1C85C4DCC5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7059" name="Text Box 1043">
            <a:extLst>
              <a:ext uri="{FF2B5EF4-FFF2-40B4-BE49-F238E27FC236}">
                <a16:creationId xmlns:a16="http://schemas.microsoft.com/office/drawing/2014/main" id="{281C4526-D12A-B54B-A666-C3781FB6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5756275"/>
            <a:ext cx="29672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Target = key of midpoint? NO.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0F2057-C64E-804B-9F33-FC03330FF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23736-2112-4244-8608-D752F404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49</a:t>
            </a:fld>
            <a:endParaRPr lang="en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425458-3AC0-4977-A476-AD5A91A7871F}"/>
              </a:ext>
            </a:extLst>
          </p:cNvPr>
          <p:cNvSpPr txBox="1"/>
          <p:nvPr/>
        </p:nvSpPr>
        <p:spPr>
          <a:xfrm>
            <a:off x="838200" y="371187"/>
            <a:ext cx="10746850" cy="59851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6" y="371188"/>
            <a:ext cx="10430933" cy="5805776"/>
          </a:xfrm>
        </p:spPr>
        <p:txBody>
          <a:bodyPr>
            <a:norm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b="1" dirty="0"/>
              <a:t>What You Are Giving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Homework exercises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Class participation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dirty="0"/>
              <a:t>Final exam</a:t>
            </a:r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b="1" dirty="0"/>
              <a:t>Smiles and fun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  <a:p>
            <a:pPr algn="l" defTabSz="914400" eaLnBrk="1" latinLnBrk="0" hangingPunct="1">
              <a:lnSpc>
                <a:spcPct val="150000"/>
              </a:lnSpc>
              <a:spcBef>
                <a:spcPts val="1000"/>
              </a:spcBef>
            </a:pPr>
            <a:endParaRPr lang="en-US" dirty="0"/>
          </a:p>
          <a:p>
            <a:pPr marL="514350" indent="-514350" algn="l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5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03E65-83D3-354B-8CF1-A1C85FDB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907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026">
            <a:extLst>
              <a:ext uri="{FF2B5EF4-FFF2-40B4-BE49-F238E27FC236}">
                <a16:creationId xmlns:a16="http://schemas.microsoft.com/office/drawing/2014/main" id="{4F6315A4-A19E-BD44-99FA-9715B370E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9091" name="Rectangle 1027">
            <a:extLst>
              <a:ext uri="{FF2B5EF4-FFF2-40B4-BE49-F238E27FC236}">
                <a16:creationId xmlns:a16="http://schemas.microsoft.com/office/drawing/2014/main" id="{EE273AA3-27B9-3A46-9AE8-83000D952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9092" name="Rectangle 1028">
            <a:extLst>
              <a:ext uri="{FF2B5EF4-FFF2-40B4-BE49-F238E27FC236}">
                <a16:creationId xmlns:a16="http://schemas.microsoft.com/office/drawing/2014/main" id="{D3B367A0-B593-424A-9259-D7D3387DC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9093" name="Text Box 1029">
            <a:extLst>
              <a:ext uri="{FF2B5EF4-FFF2-40B4-BE49-F238E27FC236}">
                <a16:creationId xmlns:a16="http://schemas.microsoft.com/office/drawing/2014/main" id="{7F7C0428-19BA-AD40-81C7-A4193A37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9094" name="Rectangle 1030">
            <a:extLst>
              <a:ext uri="{FF2B5EF4-FFF2-40B4-BE49-F238E27FC236}">
                <a16:creationId xmlns:a16="http://schemas.microsoft.com/office/drawing/2014/main" id="{D21D62B4-2BD2-A34B-BE74-62E873EF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9095" name="Rectangle 1031">
            <a:extLst>
              <a:ext uri="{FF2B5EF4-FFF2-40B4-BE49-F238E27FC236}">
                <a16:creationId xmlns:a16="http://schemas.microsoft.com/office/drawing/2014/main" id="{B6AD4929-115D-F444-B275-70F3378A8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9096" name="Rectangle 1032">
            <a:extLst>
              <a:ext uri="{FF2B5EF4-FFF2-40B4-BE49-F238E27FC236}">
                <a16:creationId xmlns:a16="http://schemas.microsoft.com/office/drawing/2014/main" id="{3F3F9550-357A-2245-993D-B3586C4D0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9097" name="Rectangle 1033">
            <a:extLst>
              <a:ext uri="{FF2B5EF4-FFF2-40B4-BE49-F238E27FC236}">
                <a16:creationId xmlns:a16="http://schemas.microsoft.com/office/drawing/2014/main" id="{BED17D78-4675-2349-83C3-C36110255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9098" name="Rectangle 1034">
            <a:extLst>
              <a:ext uri="{FF2B5EF4-FFF2-40B4-BE49-F238E27FC236}">
                <a16:creationId xmlns:a16="http://schemas.microsoft.com/office/drawing/2014/main" id="{649705D5-CEBA-F54E-A6B5-64CE71CE0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9099" name="Rectangle 1035">
            <a:extLst>
              <a:ext uri="{FF2B5EF4-FFF2-40B4-BE49-F238E27FC236}">
                <a16:creationId xmlns:a16="http://schemas.microsoft.com/office/drawing/2014/main" id="{64FACDDB-2E4E-3841-A7DB-E992C0408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9100" name="Rectangle 1036">
            <a:extLst>
              <a:ext uri="{FF2B5EF4-FFF2-40B4-BE49-F238E27FC236}">
                <a16:creationId xmlns:a16="http://schemas.microsoft.com/office/drawing/2014/main" id="{1DA4F7C5-3E10-2D40-BFB2-506338FC6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9101" name="Rectangle 1037">
            <a:extLst>
              <a:ext uri="{FF2B5EF4-FFF2-40B4-BE49-F238E27FC236}">
                <a16:creationId xmlns:a16="http://schemas.microsoft.com/office/drawing/2014/main" id="{E7D1D117-EDFA-C949-A10A-E35AF4316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9102" name="Rectangle 1038">
            <a:extLst>
              <a:ext uri="{FF2B5EF4-FFF2-40B4-BE49-F238E27FC236}">
                <a16:creationId xmlns:a16="http://schemas.microsoft.com/office/drawing/2014/main" id="{732EE5C7-5F60-F444-B092-15EFBB486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9103" name="Rectangle 1039">
            <a:extLst>
              <a:ext uri="{FF2B5EF4-FFF2-40B4-BE49-F238E27FC236}">
                <a16:creationId xmlns:a16="http://schemas.microsoft.com/office/drawing/2014/main" id="{B3937A9F-51EB-BB4E-9625-09BABCEB9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9104" name="Rectangle 1040">
            <a:extLst>
              <a:ext uri="{FF2B5EF4-FFF2-40B4-BE49-F238E27FC236}">
                <a16:creationId xmlns:a16="http://schemas.microsoft.com/office/drawing/2014/main" id="{C0F437FC-A44C-A646-834A-EEB902152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9105" name="Rectangle 1041">
            <a:extLst>
              <a:ext uri="{FF2B5EF4-FFF2-40B4-BE49-F238E27FC236}">
                <a16:creationId xmlns:a16="http://schemas.microsoft.com/office/drawing/2014/main" id="{90F3E995-DFBB-4841-A33A-B5426FD3C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9106" name="Line 1042">
            <a:extLst>
              <a:ext uri="{FF2B5EF4-FFF2-40B4-BE49-F238E27FC236}">
                <a16:creationId xmlns:a16="http://schemas.microsoft.com/office/drawing/2014/main" id="{028E8846-AD7C-8B40-8093-462889F12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9107" name="Text Box 1043">
            <a:extLst>
              <a:ext uri="{FF2B5EF4-FFF2-40B4-BE49-F238E27FC236}">
                <a16:creationId xmlns:a16="http://schemas.microsoft.com/office/drawing/2014/main" id="{50D24AF2-7740-2A4D-A792-8205935BA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5756275"/>
            <a:ext cx="29672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Target &lt; key of midpoint? NO.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7DBF04-957C-714C-9995-4F42FCBD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2C43B-DE52-2A43-BB85-B24B7889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50</a:t>
            </a:fld>
            <a:endParaRPr lang="en-IL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026">
            <a:extLst>
              <a:ext uri="{FF2B5EF4-FFF2-40B4-BE49-F238E27FC236}">
                <a16:creationId xmlns:a16="http://schemas.microsoft.com/office/drawing/2014/main" id="{22DBFAB8-D695-6049-8C59-E4EE39B51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88067" name="Rectangle 1027">
            <a:extLst>
              <a:ext uri="{FF2B5EF4-FFF2-40B4-BE49-F238E27FC236}">
                <a16:creationId xmlns:a16="http://schemas.microsoft.com/office/drawing/2014/main" id="{71B1A149-FE56-724B-B9A6-1B2FDCA7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88068" name="Rectangle 1028">
            <a:extLst>
              <a:ext uri="{FF2B5EF4-FFF2-40B4-BE49-F238E27FC236}">
                <a16:creationId xmlns:a16="http://schemas.microsoft.com/office/drawing/2014/main" id="{F960BFCF-B91C-4948-BC2C-A9E49790A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88069" name="Text Box 1029">
            <a:extLst>
              <a:ext uri="{FF2B5EF4-FFF2-40B4-BE49-F238E27FC236}">
                <a16:creationId xmlns:a16="http://schemas.microsoft.com/office/drawing/2014/main" id="{A292EA8D-6B4E-564C-B85B-6776E305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88070" name="Rectangle 1030">
            <a:extLst>
              <a:ext uri="{FF2B5EF4-FFF2-40B4-BE49-F238E27FC236}">
                <a16:creationId xmlns:a16="http://schemas.microsoft.com/office/drawing/2014/main" id="{9C84BC61-F137-4B41-B208-E86A4753C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88071" name="Rectangle 1031">
            <a:extLst>
              <a:ext uri="{FF2B5EF4-FFF2-40B4-BE49-F238E27FC236}">
                <a16:creationId xmlns:a16="http://schemas.microsoft.com/office/drawing/2014/main" id="{90056284-8E9F-B242-ACBB-E9AB79831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88072" name="Rectangle 1032">
            <a:extLst>
              <a:ext uri="{FF2B5EF4-FFF2-40B4-BE49-F238E27FC236}">
                <a16:creationId xmlns:a16="http://schemas.microsoft.com/office/drawing/2014/main" id="{4C05FCA5-7B55-144F-A0B8-50938FE32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88073" name="Rectangle 1033">
            <a:extLst>
              <a:ext uri="{FF2B5EF4-FFF2-40B4-BE49-F238E27FC236}">
                <a16:creationId xmlns:a16="http://schemas.microsoft.com/office/drawing/2014/main" id="{8B039B5F-389C-5D4E-85E8-E2DEC32B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88074" name="Rectangle 1034">
            <a:extLst>
              <a:ext uri="{FF2B5EF4-FFF2-40B4-BE49-F238E27FC236}">
                <a16:creationId xmlns:a16="http://schemas.microsoft.com/office/drawing/2014/main" id="{E1B91E8D-B2B4-8E4C-B4CA-CDA64405D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88075" name="Rectangle 1035">
            <a:extLst>
              <a:ext uri="{FF2B5EF4-FFF2-40B4-BE49-F238E27FC236}">
                <a16:creationId xmlns:a16="http://schemas.microsoft.com/office/drawing/2014/main" id="{24EAF288-59C2-FE4D-A739-8520E9DAE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88076" name="Rectangle 1036">
            <a:extLst>
              <a:ext uri="{FF2B5EF4-FFF2-40B4-BE49-F238E27FC236}">
                <a16:creationId xmlns:a16="http://schemas.microsoft.com/office/drawing/2014/main" id="{427D7292-BCD9-CF46-987A-FCB443A5F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88077" name="Rectangle 1037">
            <a:extLst>
              <a:ext uri="{FF2B5EF4-FFF2-40B4-BE49-F238E27FC236}">
                <a16:creationId xmlns:a16="http://schemas.microsoft.com/office/drawing/2014/main" id="{39B21C9A-F069-DD4A-8112-3F5787A3A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88078" name="Rectangle 1038">
            <a:extLst>
              <a:ext uri="{FF2B5EF4-FFF2-40B4-BE49-F238E27FC236}">
                <a16:creationId xmlns:a16="http://schemas.microsoft.com/office/drawing/2014/main" id="{7480F9E8-6D15-7048-A5A0-0318D48F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88079" name="Rectangle 1039">
            <a:extLst>
              <a:ext uri="{FF2B5EF4-FFF2-40B4-BE49-F238E27FC236}">
                <a16:creationId xmlns:a16="http://schemas.microsoft.com/office/drawing/2014/main" id="{2DF90603-2D73-1944-AB97-DE1FFA71B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88080" name="Rectangle 1040">
            <a:extLst>
              <a:ext uri="{FF2B5EF4-FFF2-40B4-BE49-F238E27FC236}">
                <a16:creationId xmlns:a16="http://schemas.microsoft.com/office/drawing/2014/main" id="{4B43D94A-3F32-3E48-942F-2C45DB068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88081" name="Rectangle 1041">
            <a:extLst>
              <a:ext uri="{FF2B5EF4-FFF2-40B4-BE49-F238E27FC236}">
                <a16:creationId xmlns:a16="http://schemas.microsoft.com/office/drawing/2014/main" id="{C5FBA20D-D138-E94F-AA4C-6183C04E6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88082" name="Line 1042">
            <a:extLst>
              <a:ext uri="{FF2B5EF4-FFF2-40B4-BE49-F238E27FC236}">
                <a16:creationId xmlns:a16="http://schemas.microsoft.com/office/drawing/2014/main" id="{D7710920-05AC-7B4F-BF25-D75B26CA4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88083" name="Text Box 1043">
            <a:extLst>
              <a:ext uri="{FF2B5EF4-FFF2-40B4-BE49-F238E27FC236}">
                <a16:creationId xmlns:a16="http://schemas.microsoft.com/office/drawing/2014/main" id="{46821D0C-D060-794C-89BB-F063AE06C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5756275"/>
            <a:ext cx="2997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Target &gt; key of midpoint? YES.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9C79C4-837D-A949-8E26-B0197681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3E52C-357F-C143-B74F-B5BD4D12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51</a:t>
            </a:fld>
            <a:endParaRPr lang="en-IL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026">
            <a:extLst>
              <a:ext uri="{FF2B5EF4-FFF2-40B4-BE49-F238E27FC236}">
                <a16:creationId xmlns:a16="http://schemas.microsoft.com/office/drawing/2014/main" id="{FEC6A4AA-4E59-064B-AD9D-7FEA254B5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90115" name="Rectangle 1027">
            <a:extLst>
              <a:ext uri="{FF2B5EF4-FFF2-40B4-BE49-F238E27FC236}">
                <a16:creationId xmlns:a16="http://schemas.microsoft.com/office/drawing/2014/main" id="{BC853B78-809D-2949-BCCF-192157E1D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90116" name="Rectangle 1028">
            <a:extLst>
              <a:ext uri="{FF2B5EF4-FFF2-40B4-BE49-F238E27FC236}">
                <a16:creationId xmlns:a16="http://schemas.microsoft.com/office/drawing/2014/main" id="{7434B9E1-7B56-694D-9937-CBF353669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90117" name="Text Box 1029">
            <a:extLst>
              <a:ext uri="{FF2B5EF4-FFF2-40B4-BE49-F238E27FC236}">
                <a16:creationId xmlns:a16="http://schemas.microsoft.com/office/drawing/2014/main" id="{7FBD2556-933A-B34C-A9A0-3A15183AD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90118" name="Rectangle 1030">
            <a:extLst>
              <a:ext uri="{FF2B5EF4-FFF2-40B4-BE49-F238E27FC236}">
                <a16:creationId xmlns:a16="http://schemas.microsoft.com/office/drawing/2014/main" id="{2F533CF9-F6A5-8F46-B00D-CFDE2949A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90119" name="Rectangle 1031">
            <a:extLst>
              <a:ext uri="{FF2B5EF4-FFF2-40B4-BE49-F238E27FC236}">
                <a16:creationId xmlns:a16="http://schemas.microsoft.com/office/drawing/2014/main" id="{D4FCA7EE-A4BD-164F-9151-0C46B1F4A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90120" name="Rectangle 1032">
            <a:extLst>
              <a:ext uri="{FF2B5EF4-FFF2-40B4-BE49-F238E27FC236}">
                <a16:creationId xmlns:a16="http://schemas.microsoft.com/office/drawing/2014/main" id="{2C0A30A4-D155-794B-A287-D9A311DB4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90121" name="Rectangle 1033">
            <a:extLst>
              <a:ext uri="{FF2B5EF4-FFF2-40B4-BE49-F238E27FC236}">
                <a16:creationId xmlns:a16="http://schemas.microsoft.com/office/drawing/2014/main" id="{14248AB8-406B-094E-BC37-33F57146E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90122" name="Rectangle 1034">
            <a:extLst>
              <a:ext uri="{FF2B5EF4-FFF2-40B4-BE49-F238E27FC236}">
                <a16:creationId xmlns:a16="http://schemas.microsoft.com/office/drawing/2014/main" id="{E53D3DD9-20BA-F249-89C9-68B25EA92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90123" name="Rectangle 1035">
            <a:extLst>
              <a:ext uri="{FF2B5EF4-FFF2-40B4-BE49-F238E27FC236}">
                <a16:creationId xmlns:a16="http://schemas.microsoft.com/office/drawing/2014/main" id="{551B06B2-9EF9-3545-B0F8-DCBBD840E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90124" name="Rectangle 1036">
            <a:extLst>
              <a:ext uri="{FF2B5EF4-FFF2-40B4-BE49-F238E27FC236}">
                <a16:creationId xmlns:a16="http://schemas.microsoft.com/office/drawing/2014/main" id="{60E1A7E3-CA5A-1645-9264-70EB70FD9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90125" name="Rectangle 1037">
            <a:extLst>
              <a:ext uri="{FF2B5EF4-FFF2-40B4-BE49-F238E27FC236}">
                <a16:creationId xmlns:a16="http://schemas.microsoft.com/office/drawing/2014/main" id="{823EF91D-AB26-0746-8BB4-FD1D58C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90126" name="Rectangle 1038">
            <a:extLst>
              <a:ext uri="{FF2B5EF4-FFF2-40B4-BE49-F238E27FC236}">
                <a16:creationId xmlns:a16="http://schemas.microsoft.com/office/drawing/2014/main" id="{0288299E-9D9B-9049-AF3D-41D8CAA4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90127" name="Rectangle 1039">
            <a:extLst>
              <a:ext uri="{FF2B5EF4-FFF2-40B4-BE49-F238E27FC236}">
                <a16:creationId xmlns:a16="http://schemas.microsoft.com/office/drawing/2014/main" id="{3CB3A265-3E4A-7E43-A31F-A11B29BB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90128" name="Rectangle 1040">
            <a:extLst>
              <a:ext uri="{FF2B5EF4-FFF2-40B4-BE49-F238E27FC236}">
                <a16:creationId xmlns:a16="http://schemas.microsoft.com/office/drawing/2014/main" id="{382116DE-6362-6648-B211-A0CAC774B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90129" name="Rectangle 1041">
            <a:extLst>
              <a:ext uri="{FF2B5EF4-FFF2-40B4-BE49-F238E27FC236}">
                <a16:creationId xmlns:a16="http://schemas.microsoft.com/office/drawing/2014/main" id="{E56A9456-ACC2-0940-A441-4B06839F7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90132" name="Text Box 1044">
            <a:extLst>
              <a:ext uri="{FF2B5EF4-FFF2-40B4-BE49-F238E27FC236}">
                <a16:creationId xmlns:a16="http://schemas.microsoft.com/office/drawing/2014/main" id="{85BCEA39-C3F0-9A43-91CA-07005009A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40" y="5257801"/>
            <a:ext cx="46403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/>
              <a:t>Search for the target in the area after midpoint.</a:t>
            </a:r>
          </a:p>
          <a:p>
            <a:pPr algn="ctr"/>
            <a:r>
              <a:rPr lang="en-US" altLang="en-IL"/>
              <a:t> </a:t>
            </a:r>
          </a:p>
        </p:txBody>
      </p:sp>
      <p:sp>
        <p:nvSpPr>
          <p:cNvPr id="90133" name="AutoShape 1045">
            <a:extLst>
              <a:ext uri="{FF2B5EF4-FFF2-40B4-BE49-F238E27FC236}">
                <a16:creationId xmlns:a16="http://schemas.microsoft.com/office/drawing/2014/main" id="{DC35B15B-6E1A-E943-BEEB-4A80D5297949}"/>
              </a:ext>
            </a:extLst>
          </p:cNvPr>
          <p:cNvSpPr>
            <a:spLocks/>
          </p:cNvSpPr>
          <p:nvPr/>
        </p:nvSpPr>
        <p:spPr bwMode="auto">
          <a:xfrm rot="16200000">
            <a:off x="4533900" y="4229100"/>
            <a:ext cx="533400" cy="914400"/>
          </a:xfrm>
          <a:prstGeom prst="leftBrace">
            <a:avLst>
              <a:gd name="adj1" fmla="val 14286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48126-01F6-AE41-86B0-AB417FDB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59F0A-8F1E-8C4A-9ED2-4A68A803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52</a:t>
            </a:fld>
            <a:endParaRPr lang="en-IL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026">
            <a:extLst>
              <a:ext uri="{FF2B5EF4-FFF2-40B4-BE49-F238E27FC236}">
                <a16:creationId xmlns:a16="http://schemas.microsoft.com/office/drawing/2014/main" id="{F14728BB-D2BE-F24C-9B42-D28A644F9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</a:t>
            </a:r>
          </a:p>
        </p:txBody>
      </p:sp>
      <p:sp>
        <p:nvSpPr>
          <p:cNvPr id="91139" name="Rectangle 1027">
            <a:extLst>
              <a:ext uri="{FF2B5EF4-FFF2-40B4-BE49-F238E27FC236}">
                <a16:creationId xmlns:a16="http://schemas.microsoft.com/office/drawing/2014/main" id="{43C7DDD3-12E5-C240-9C51-B862D7A6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[ 0 ]</a:t>
            </a:r>
          </a:p>
        </p:txBody>
      </p:sp>
      <p:sp>
        <p:nvSpPr>
          <p:cNvPr id="91140" name="Rectangle 1028">
            <a:extLst>
              <a:ext uri="{FF2B5EF4-FFF2-40B4-BE49-F238E27FC236}">
                <a16:creationId xmlns:a16="http://schemas.microsoft.com/office/drawing/2014/main" id="{CB06CA1A-0F7F-3448-AB38-AC467E7CD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800" y="2976564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[ 1 ]</a:t>
            </a:r>
          </a:p>
        </p:txBody>
      </p:sp>
      <p:sp>
        <p:nvSpPr>
          <p:cNvPr id="91141" name="Text Box 1029">
            <a:extLst>
              <a:ext uri="{FF2B5EF4-FFF2-40B4-BE49-F238E27FC236}">
                <a16:creationId xmlns:a16="http://schemas.microsoft.com/office/drawing/2014/main" id="{AE16FE09-FDFC-2545-B9C6-23678E159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1200"/>
            <a:ext cx="718185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 sz="2800"/>
              <a:t>Example: sorted array of integer keys.  Target=7.</a:t>
            </a:r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  <a:p>
            <a:endParaRPr lang="en-US" altLang="en-IL" sz="2800"/>
          </a:p>
        </p:txBody>
      </p:sp>
      <p:sp>
        <p:nvSpPr>
          <p:cNvPr id="91142" name="Rectangle 1030">
            <a:extLst>
              <a:ext uri="{FF2B5EF4-FFF2-40B4-BE49-F238E27FC236}">
                <a16:creationId xmlns:a16="http://schemas.microsoft.com/office/drawing/2014/main" id="{2B21E2B0-4A01-CD4D-9F22-F780A5C29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</a:t>
            </a:r>
          </a:p>
        </p:txBody>
      </p:sp>
      <p:sp>
        <p:nvSpPr>
          <p:cNvPr id="91143" name="Rectangle 1031">
            <a:extLst>
              <a:ext uri="{FF2B5EF4-FFF2-40B4-BE49-F238E27FC236}">
                <a16:creationId xmlns:a16="http://schemas.microsoft.com/office/drawing/2014/main" id="{EA1B58A7-CB75-EF4E-AA89-BDCC2444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6</a:t>
            </a:r>
          </a:p>
        </p:txBody>
      </p:sp>
      <p:sp>
        <p:nvSpPr>
          <p:cNvPr id="91144" name="Rectangle 1032">
            <a:extLst>
              <a:ext uri="{FF2B5EF4-FFF2-40B4-BE49-F238E27FC236}">
                <a16:creationId xmlns:a16="http://schemas.microsoft.com/office/drawing/2014/main" id="{726AFCD9-3110-C04A-BCD3-7A3E53B1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429000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7</a:t>
            </a:r>
          </a:p>
        </p:txBody>
      </p:sp>
      <p:sp>
        <p:nvSpPr>
          <p:cNvPr id="91145" name="Rectangle 1033">
            <a:extLst>
              <a:ext uri="{FF2B5EF4-FFF2-40B4-BE49-F238E27FC236}">
                <a16:creationId xmlns:a16="http://schemas.microsoft.com/office/drawing/2014/main" id="{31F2A844-CDA1-7C46-BABF-504E7DC77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11</a:t>
            </a:r>
          </a:p>
        </p:txBody>
      </p:sp>
      <p:sp>
        <p:nvSpPr>
          <p:cNvPr id="91146" name="Rectangle 1034">
            <a:extLst>
              <a:ext uri="{FF2B5EF4-FFF2-40B4-BE49-F238E27FC236}">
                <a16:creationId xmlns:a16="http://schemas.microsoft.com/office/drawing/2014/main" id="{CF30E649-927F-AA4C-B7AF-A85A4ECC0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32</a:t>
            </a:r>
          </a:p>
        </p:txBody>
      </p:sp>
      <p:sp>
        <p:nvSpPr>
          <p:cNvPr id="91147" name="Rectangle 1035">
            <a:extLst>
              <a:ext uri="{FF2B5EF4-FFF2-40B4-BE49-F238E27FC236}">
                <a16:creationId xmlns:a16="http://schemas.microsoft.com/office/drawing/2014/main" id="{FD457180-A742-8540-A5B7-5686BB77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33</a:t>
            </a:r>
          </a:p>
        </p:txBody>
      </p:sp>
      <p:sp>
        <p:nvSpPr>
          <p:cNvPr id="91148" name="Rectangle 1036">
            <a:extLst>
              <a:ext uri="{FF2B5EF4-FFF2-40B4-BE49-F238E27FC236}">
                <a16:creationId xmlns:a16="http://schemas.microsoft.com/office/drawing/2014/main" id="{2BC17E28-2B33-5D48-A767-A52E52662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914400" cy="9144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IL"/>
              <a:t>53</a:t>
            </a:r>
          </a:p>
        </p:txBody>
      </p:sp>
      <p:sp>
        <p:nvSpPr>
          <p:cNvPr id="91149" name="Rectangle 1037">
            <a:extLst>
              <a:ext uri="{FF2B5EF4-FFF2-40B4-BE49-F238E27FC236}">
                <a16:creationId xmlns:a16="http://schemas.microsoft.com/office/drawing/2014/main" id="{BA5C9C2A-7154-1D44-B370-F1A13FE5F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[ 2 ]</a:t>
            </a:r>
          </a:p>
        </p:txBody>
      </p:sp>
      <p:sp>
        <p:nvSpPr>
          <p:cNvPr id="91150" name="Rectangle 1038">
            <a:extLst>
              <a:ext uri="{FF2B5EF4-FFF2-40B4-BE49-F238E27FC236}">
                <a16:creationId xmlns:a16="http://schemas.microsoft.com/office/drawing/2014/main" id="{0B2E6F80-941B-6A4B-BF5C-55B50A976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[ 3 ]</a:t>
            </a:r>
          </a:p>
        </p:txBody>
      </p:sp>
      <p:sp>
        <p:nvSpPr>
          <p:cNvPr id="91151" name="Rectangle 1039">
            <a:extLst>
              <a:ext uri="{FF2B5EF4-FFF2-40B4-BE49-F238E27FC236}">
                <a16:creationId xmlns:a16="http://schemas.microsoft.com/office/drawing/2014/main" id="{EE9FC3A1-EF5A-134B-A070-ABF59EA1F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[ 4 ]</a:t>
            </a:r>
          </a:p>
        </p:txBody>
      </p:sp>
      <p:sp>
        <p:nvSpPr>
          <p:cNvPr id="91152" name="Rectangle 1040">
            <a:extLst>
              <a:ext uri="{FF2B5EF4-FFF2-40B4-BE49-F238E27FC236}">
                <a16:creationId xmlns:a16="http://schemas.microsoft.com/office/drawing/2014/main" id="{A3EC842E-E190-EA4D-8EFB-AE1168F8E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95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IL" b="1">
                <a:latin typeface="Arial" panose="020B0604020202020204" pitchFamily="34" charset="0"/>
              </a:rPr>
              <a:t>[ 5 ]</a:t>
            </a:r>
          </a:p>
        </p:txBody>
      </p:sp>
      <p:sp>
        <p:nvSpPr>
          <p:cNvPr id="91153" name="Rectangle 1041">
            <a:extLst>
              <a:ext uri="{FF2B5EF4-FFF2-40B4-BE49-F238E27FC236}">
                <a16:creationId xmlns:a16="http://schemas.microsoft.com/office/drawing/2014/main" id="{E9179005-2D56-FB4B-9EAA-C36A32F46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971801"/>
            <a:ext cx="59311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en-IL" b="1">
                <a:latin typeface="Arial" panose="020B0604020202020204" pitchFamily="34" charset="0"/>
              </a:rPr>
              <a:t>[ 6 ]</a:t>
            </a:r>
          </a:p>
        </p:txBody>
      </p:sp>
      <p:sp>
        <p:nvSpPr>
          <p:cNvPr id="91156" name="Line 1044">
            <a:extLst>
              <a:ext uri="{FF2B5EF4-FFF2-40B4-BE49-F238E27FC236}">
                <a16:creationId xmlns:a16="http://schemas.microsoft.com/office/drawing/2014/main" id="{3388D6EC-810C-4446-ABEC-2B7AE0B94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75" y="4495800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1157" name="Text Box 1045">
            <a:extLst>
              <a:ext uri="{FF2B5EF4-FFF2-40B4-BE49-F238E27FC236}">
                <a16:creationId xmlns:a16="http://schemas.microsoft.com/office/drawing/2014/main" id="{0FAF347B-EDFC-F34A-ABFA-AA78F5F05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675" y="5756276"/>
            <a:ext cx="2985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IL"/>
              <a:t>Find approximate midpoint.</a:t>
            </a:r>
          </a:p>
          <a:p>
            <a:r>
              <a:rPr lang="en-US" altLang="en-IL"/>
              <a:t>Is target = midpoint key?  YES.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D82855-5E54-904F-954C-9ED07F76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AC7E4-1C1D-594A-9832-E4CAB6E8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53</a:t>
            </a:fld>
            <a:endParaRPr lang="en-IL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6410D80D-2132-C647-BA68-E6CE1D955C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IL" sz="2800" b="1" dirty="0">
                <a:latin typeface="+mn-lt"/>
                <a:ea typeface="+mn-ea"/>
                <a:cs typeface="+mn-cs"/>
              </a:rPr>
              <a:t>Binary Search: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07" name="Rectangle 3">
                <a:extLst>
                  <a:ext uri="{FF2B5EF4-FFF2-40B4-BE49-F238E27FC236}">
                    <a16:creationId xmlns:a16="http://schemas.microsoft.com/office/drawing/2014/main" id="{1313790C-4A9C-7740-ACEC-FE1F09892DD7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Each level in the recursion, we split the array in half (divide by two), thus: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I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I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I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I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IL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I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en-IL" sz="2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altLang="en-IL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en-IL" sz="2400" dirty="0"/>
                  <a:t>By Master theorem, </a:t>
                </a:r>
                <a14:m>
                  <m:oMath xmlns:m="http://schemas.openxmlformats.org/officeDocument/2006/math">
                    <m:r>
                      <a:rPr lang="en-US" altLang="en-IL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en-I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en-IL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en-I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IL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en-IL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en-I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en-IL" sz="2400" dirty="0"/>
              </a:p>
            </p:txBody>
          </p:sp>
        </mc:Choice>
        <mc:Fallback xmlns="">
          <p:sp>
            <p:nvSpPr>
              <p:cNvPr id="98307" name="Rectangle 3">
                <a:extLst>
                  <a:ext uri="{FF2B5EF4-FFF2-40B4-BE49-F238E27FC236}">
                    <a16:creationId xmlns:a16="http://schemas.microsoft.com/office/drawing/2014/main" id="{1313790C-4A9C-7740-ACEC-FE1F09892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2B3148-3792-0344-A13B-2A1EC460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E5E46-6A09-1F43-B78D-7AD6AE68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A7FE-274D-A944-A2E4-9A25F4F8D62D}" type="slidenum">
              <a:rPr lang="en-US" altLang="en-IL" smtClean="0"/>
              <a:pPr/>
              <a:t>54</a:t>
            </a:fld>
            <a:endParaRPr lang="en-US" altLang="en-I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B88E00B-3693-4D4D-8DC2-23074AF43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609600"/>
            <a:ext cx="6019800" cy="762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US" sz="2800" b="1" dirty="0">
                <a:latin typeface="+mn-lt"/>
                <a:ea typeface="+mn-ea"/>
                <a:cs typeface="+mn-cs"/>
              </a:rPr>
              <a:t>Hash Tables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DD02B10-E1B1-A745-9783-D9728D8862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5468" y="1490597"/>
            <a:ext cx="11561524" cy="4622336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Tx/>
              <a:buChar char="-"/>
              <a:defRPr/>
            </a:pPr>
            <a:r>
              <a:rPr lang="en-US" sz="2400" dirty="0">
                <a:ea typeface="ＭＳ Ｐゴシック" panose="020B0600070205080204" pitchFamily="34" charset="-128"/>
              </a:rPr>
              <a:t>Provides virtually direct access to objects based on a key (a unique String or Integer).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Tx/>
              <a:buChar char="-"/>
              <a:defRPr/>
            </a:pPr>
            <a:r>
              <a:rPr lang="en-US" sz="2400" dirty="0">
                <a:ea typeface="ＭＳ Ｐゴシック" panose="020B0600070205080204" pitchFamily="34" charset="-128"/>
              </a:rPr>
              <a:t>Must have unique keys</a:t>
            </a:r>
          </a:p>
        </p:txBody>
      </p:sp>
      <p:pic>
        <p:nvPicPr>
          <p:cNvPr id="4" name="Picture 4" descr="Azure Cosmos DB – key-value database in the cloud – Michał Białecki Blog">
            <a:extLst>
              <a:ext uri="{FF2B5EF4-FFF2-40B4-BE49-F238E27FC236}">
                <a16:creationId xmlns:a16="http://schemas.microsoft.com/office/drawing/2014/main" id="{5CE8F413-E899-DC41-AE76-BB9A3432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27" y="2874913"/>
            <a:ext cx="5156546" cy="282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9E3024-DB39-A743-B7C6-9E32A2F3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104CC-DFD0-F449-816D-350C22DC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A7FE-274D-A944-A2E4-9A25F4F8D62D}" type="slidenum">
              <a:rPr lang="en-US" altLang="en-IL" smtClean="0"/>
              <a:pPr/>
              <a:t>55</a:t>
            </a:fld>
            <a:endParaRPr lang="en-US" altLang="en-IL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F410FFA-7F24-4E44-B8D0-3AB671181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609600"/>
            <a:ext cx="6858000" cy="838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en-US" sz="2800" b="1" dirty="0">
                <a:latin typeface="+mn-lt"/>
                <a:ea typeface="+mn-ea"/>
                <a:cs typeface="+mn-cs"/>
              </a:rPr>
              <a:t>Hash Tables: Runtime Efficient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>
                <a:extLst>
                  <a:ext uri="{FF2B5EF4-FFF2-40B4-BE49-F238E27FC236}">
                    <a16:creationId xmlns:a16="http://schemas.microsoft.com/office/drawing/2014/main" id="{8D6CC0C5-60B5-2048-8240-3D19543B17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88099" y="1447800"/>
                <a:ext cx="11674257" cy="4589745"/>
              </a:xfrm>
            </p:spPr>
            <p:txBody>
              <a:bodyPr>
                <a:normAutofit/>
              </a:bodyPr>
              <a:lstStyle/>
              <a:p>
                <a:pPr marL="0" indent="0" algn="ctr" eaLnBrk="1" hangingPunct="1">
                  <a:lnSpc>
                    <a:spcPct val="150000"/>
                  </a:lnSpc>
                  <a:buNone/>
                </a:pPr>
                <a:r>
                  <a:rPr lang="en-US" altLang="en-US" sz="2400" b="1" dirty="0">
                    <a:solidFill>
                      <a:srgbClr val="FF0000"/>
                    </a:solidFill>
                    <a:ea typeface="ＭＳ Ｐゴシック" panose="020B0600070205080204" pitchFamily="34" charset="-128"/>
                  </a:rPr>
                  <a:t>Lookup time does not grow when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𝒏</m:t>
                    </m:r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  <a:ea typeface="ＭＳ Ｐゴシック" panose="020B0600070205080204" pitchFamily="34" charset="-128"/>
                  </a:rPr>
                  <a:t> increases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A hash table supports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fast insertion  O(1)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fast retrieval   O(1)</a:t>
                </a: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fast removal   O(1)</a:t>
                </a:r>
              </a:p>
            </p:txBody>
          </p:sp>
        </mc:Choice>
        <mc:Fallback xmlns="">
          <p:sp>
            <p:nvSpPr>
              <p:cNvPr id="25603" name="Rectangle 3">
                <a:extLst>
                  <a:ext uri="{FF2B5EF4-FFF2-40B4-BE49-F238E27FC236}">
                    <a16:creationId xmlns:a16="http://schemas.microsoft.com/office/drawing/2014/main" id="{8D6CC0C5-60B5-2048-8240-3D19543B1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099" y="1447800"/>
                <a:ext cx="11674257" cy="4589745"/>
              </a:xfrm>
              <a:blipFill>
                <a:blip r:embed="rId2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5883DD-0136-554F-9474-BF0B3223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IL"/>
              <a:t>Or Peretz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143A5-56AA-934F-B200-90108A22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A7FE-274D-A944-A2E4-9A25F4F8D62D}" type="slidenum">
              <a:rPr lang="en-US" altLang="en-IL" smtClean="0"/>
              <a:pPr/>
              <a:t>56</a:t>
            </a:fld>
            <a:endParaRPr lang="en-US" altLang="en-IL"/>
          </a:p>
        </p:txBody>
      </p:sp>
      <p:pic>
        <p:nvPicPr>
          <p:cNvPr id="1028" name="Picture 4" descr="Crown - Free fashion icons">
            <a:extLst>
              <a:ext uri="{FF2B5EF4-FFF2-40B4-BE49-F238E27FC236}">
                <a16:creationId xmlns:a16="http://schemas.microsoft.com/office/drawing/2014/main" id="{53CCDDD5-EE25-A34B-BF1A-AEAC5E36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79320"/>
            <a:ext cx="3811740" cy="38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07A-A6B2-4AA3-9FB3-FF93725B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6" y="1202003"/>
            <a:ext cx="11768667" cy="2602970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7200" u="sng" dirty="0">
                <a:cs typeface="+mn-cs"/>
              </a:rPr>
              <a:t>Recap – Probability</a:t>
            </a:r>
            <a:endParaRPr lang="en-IL" sz="7200" u="sng" dirty="0"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810-8880-4D05-860C-4E520C91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57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135C-5A11-DB47-A5FC-BE38DE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51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/>
                  <a:t>Expectation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be a discrete random variable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Linearity</a:t>
                </a:r>
                <a:r>
                  <a:rPr lang="en-US" sz="2400" dirty="0"/>
                  <a:t>:  </a:t>
                </a:r>
                <a:r>
                  <a:rPr lang="en-US" sz="2400" b="1" u="sng" dirty="0"/>
                  <a:t>ALWAYS</a:t>
                </a:r>
                <a:r>
                  <a:rPr lang="en-US" sz="2400" dirty="0"/>
                  <a:t>, no matter what are the relations between X and Y!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58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000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/>
                  <a:t>Variance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be a discrete random variable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/>
                  <a:t>Variance</a:t>
                </a:r>
                <a:r>
                  <a:rPr lang="en-US" sz="2400" b="0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𝑐𝑋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/>
                  <a:t>Independence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 random variables,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independent if and only if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59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595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F07A-A6B2-4AA3-9FB3-FF93725B9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66" y="1202003"/>
            <a:ext cx="11768667" cy="2602970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sz="7200" u="sng" dirty="0">
                <a:cs typeface="+mn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C810-8880-4D05-860C-4E520C91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43F8-DFCD-4B5F-9519-933435FA18FB}" type="slidenum">
              <a:rPr lang="en-IL" smtClean="0"/>
              <a:t>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135C-5A11-DB47-A5FC-BE38DE9D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02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</p:spPr>
            <p:txBody>
              <a:bodyPr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200" b="1" dirty="0"/>
                  <a:t>Conditional Probability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two events, then: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ctr">
                  <a:lnSpc>
                    <a:spcPct val="150000"/>
                  </a:lnSpc>
                </a:pPr>
                <a:r>
                  <a:rPr lang="en-US" sz="3200" b="1" dirty="0"/>
                  <a:t>Union Bounds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events, then: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924E95-B662-476B-8747-32147EFC6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33" y="136525"/>
                <a:ext cx="11616266" cy="6485754"/>
              </a:xfr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60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 </a:t>
            </a:r>
            <a:r>
              <a:rPr lang="en-US" dirty="0" err="1"/>
              <a:t>Peretz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13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What is Cloud?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Datacenter hardware and software </a:t>
            </a:r>
            <a:r>
              <a:rPr lang="en-US" sz="2400" dirty="0"/>
              <a:t>that the vendors use to offer the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computing resources and services.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7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  <p:pic>
        <p:nvPicPr>
          <p:cNvPr id="1026" name="Picture 2" descr="On Hardware Deployment to Cloud - TAG Cyber">
            <a:extLst>
              <a:ext uri="{FF2B5EF4-FFF2-40B4-BE49-F238E27FC236}">
                <a16:creationId xmlns:a16="http://schemas.microsoft.com/office/drawing/2014/main" id="{36CBC6F0-E6DB-9842-AF52-F129FA1E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67" y="2514599"/>
            <a:ext cx="7280078" cy="30712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What is Big Data?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Big data</a:t>
            </a:r>
            <a:r>
              <a:rPr lang="en-US" sz="2400" dirty="0"/>
              <a:t> is a collection of large datasets that cannot be processed using traditional computing techniques. </a:t>
            </a:r>
            <a:r>
              <a:rPr lang="en-US" sz="2400" b="1" dirty="0"/>
              <a:t>It is not a single technique or a tool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Benefits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Using the information kept in the social network like Facebook, twitter, etc.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Using the information in the social media like preferences and product perception of their consumers.</a:t>
            </a:r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8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37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24E95-B662-476B-8747-32147EFC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36525"/>
            <a:ext cx="11616266" cy="648575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Sources of Big Data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Social networking sites:</a:t>
            </a:r>
            <a:r>
              <a:rPr lang="en-US" sz="2400" dirty="0"/>
              <a:t> Facebook, Google, LinkedIn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E-commerce site:</a:t>
            </a:r>
            <a:r>
              <a:rPr lang="en-US" sz="2400" dirty="0"/>
              <a:t> Amazon, Flipkart, Alibaba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Weather Station:</a:t>
            </a:r>
            <a:r>
              <a:rPr lang="en-US" sz="2400" dirty="0"/>
              <a:t> All the weather station and satellite gives very huge data which are stored and manipulated to forecast weather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Telecom company:</a:t>
            </a:r>
            <a:r>
              <a:rPr lang="en-US" sz="2400" dirty="0"/>
              <a:t> Airtel, Vodafone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Share Market:</a:t>
            </a:r>
            <a:r>
              <a:rPr lang="en-US" sz="2400" dirty="0"/>
              <a:t> Stock exchange across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CA64-1602-4D57-9A3D-3E1EFB4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69B18-316A-457F-86C2-CFE4F951EE27}" type="slidenum">
              <a:rPr lang="en-IL" smtClean="0"/>
              <a:pPr/>
              <a:t>9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F2A5E-FADA-2843-B7A0-3CD8A067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 Peretz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225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14676</TotalTime>
  <Words>2960</Words>
  <Application>Microsoft Macintosh PowerPoint</Application>
  <PresentationFormat>מסך רחב</PresentationFormat>
  <Paragraphs>703</Paragraphs>
  <Slides>60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60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Data Engineering</vt:lpstr>
      <vt:lpstr>מצגת של PowerPoint‏</vt:lpstr>
      <vt:lpstr>מצגת של PowerPoint‏</vt:lpstr>
      <vt:lpstr>מצגת של PowerPoint‏</vt:lpstr>
      <vt:lpstr>מצגת של PowerPoint‏</vt:lpstr>
      <vt:lpstr>Introduction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Recap – Algorithms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Merge Sort – Divide and Conquer</vt:lpstr>
      <vt:lpstr>Merge-sort Analysis</vt:lpstr>
      <vt:lpstr>Quicksort</vt:lpstr>
      <vt:lpstr>The steps of QuickSort</vt:lpstr>
      <vt:lpstr>Searching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Search: Analysis</vt:lpstr>
      <vt:lpstr>Hash Tables</vt:lpstr>
      <vt:lpstr>Hash Tables: Runtime Efficient </vt:lpstr>
      <vt:lpstr>Recap – Probability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Groups</dc:title>
  <dc:creator>Lev</dc:creator>
  <cp:lastModifiedBy>or perets</cp:lastModifiedBy>
  <cp:revision>296</cp:revision>
  <dcterms:created xsi:type="dcterms:W3CDTF">2021-02-09T13:47:38Z</dcterms:created>
  <dcterms:modified xsi:type="dcterms:W3CDTF">2025-03-27T12:55:17Z</dcterms:modified>
</cp:coreProperties>
</file>